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2" r:id="rId1"/>
    <p:sldMasterId id="2147483814" r:id="rId2"/>
  </p:sldMasterIdLst>
  <p:notesMasterIdLst>
    <p:notesMasterId r:id="rId50"/>
  </p:notesMasterIdLst>
  <p:sldIdLst>
    <p:sldId id="256" r:id="rId3"/>
    <p:sldId id="257" r:id="rId4"/>
    <p:sldId id="261" r:id="rId5"/>
    <p:sldId id="277" r:id="rId6"/>
    <p:sldId id="279" r:id="rId7"/>
    <p:sldId id="281" r:id="rId8"/>
    <p:sldId id="305" r:id="rId9"/>
    <p:sldId id="306" r:id="rId10"/>
    <p:sldId id="264" r:id="rId11"/>
    <p:sldId id="263" r:id="rId12"/>
    <p:sldId id="265" r:id="rId13"/>
    <p:sldId id="267" r:id="rId14"/>
    <p:sldId id="266" r:id="rId15"/>
    <p:sldId id="287" r:id="rId16"/>
    <p:sldId id="268" r:id="rId17"/>
    <p:sldId id="269" r:id="rId18"/>
    <p:sldId id="291" r:id="rId19"/>
    <p:sldId id="274" r:id="rId20"/>
    <p:sldId id="282" r:id="rId21"/>
    <p:sldId id="286" r:id="rId22"/>
    <p:sldId id="284" r:id="rId23"/>
    <p:sldId id="285" r:id="rId24"/>
    <p:sldId id="288" r:id="rId25"/>
    <p:sldId id="323" r:id="rId26"/>
    <p:sldId id="310" r:id="rId27"/>
    <p:sldId id="314" r:id="rId28"/>
    <p:sldId id="315" r:id="rId29"/>
    <p:sldId id="292" r:id="rId30"/>
    <p:sldId id="293" r:id="rId31"/>
    <p:sldId id="294" r:id="rId32"/>
    <p:sldId id="295" r:id="rId33"/>
    <p:sldId id="296" r:id="rId34"/>
    <p:sldId id="297" r:id="rId35"/>
    <p:sldId id="316" r:id="rId36"/>
    <p:sldId id="298" r:id="rId37"/>
    <p:sldId id="299" r:id="rId38"/>
    <p:sldId id="300" r:id="rId39"/>
    <p:sldId id="301" r:id="rId40"/>
    <p:sldId id="302" r:id="rId41"/>
    <p:sldId id="319" r:id="rId42"/>
    <p:sldId id="317" r:id="rId43"/>
    <p:sldId id="320" r:id="rId44"/>
    <p:sldId id="321" r:id="rId45"/>
    <p:sldId id="318" r:id="rId46"/>
    <p:sldId id="304" r:id="rId47"/>
    <p:sldId id="322" r:id="rId48"/>
    <p:sldId id="303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0BF521"/>
    <a:srgbClr val="F60AD4"/>
    <a:srgbClr val="CC00CC"/>
    <a:srgbClr val="00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61" autoAdjust="0"/>
    <p:restoredTop sz="94343" autoAdjust="0"/>
  </p:normalViewPr>
  <p:slideViewPr>
    <p:cSldViewPr snapToGrid="0">
      <p:cViewPr>
        <p:scale>
          <a:sx n="73" d="100"/>
          <a:sy n="73" d="100"/>
        </p:scale>
        <p:origin x="-907" y="-40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20603-618D-4ABE-8ABB-C8104D9DCC75}" type="datetimeFigureOut">
              <a:rPr lang="fr-FR" smtClean="0"/>
              <a:pPr/>
              <a:t>27/04/2017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B3F4CF-46A5-4114-B2B0-48798525FC1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99516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175" y="2129984"/>
            <a:ext cx="10363652" cy="1470394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348" y="3885528"/>
            <a:ext cx="8535305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4/27/2017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2881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52647F38-B617-4D2F-AE0A-013F0C4D2C57}" type="datetimeFigureOut">
              <a:rPr lang="en-US" smtClean="0"/>
              <a:pPr/>
              <a:t>4/27/2017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97799C9-84D9-46D2-A11E-BCF8A720529D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9072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50" y="4406863"/>
            <a:ext cx="10363653" cy="136238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50" y="2906225"/>
            <a:ext cx="10363653" cy="15006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4/27/2017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0959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79344" y="1778587"/>
            <a:ext cx="5028860" cy="40929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81988" y="1778587"/>
            <a:ext cx="5028860" cy="40929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05BFA754-D5C3-4E66-96A6-867B257F58DC}" type="datetimeFigureOut">
              <a:rPr lang="en-US" smtClean="0"/>
              <a:pPr/>
              <a:t>4/27/2017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D84065D-F351-4B03-BD91-D8A6B8D4B36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974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0054" y="275070"/>
            <a:ext cx="10971894" cy="1142039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10053" y="1535201"/>
            <a:ext cx="5387289" cy="63942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0053" y="2174628"/>
            <a:ext cx="5387289" cy="39517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2849" y="1535201"/>
            <a:ext cx="5389099" cy="63942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2849" y="2174628"/>
            <a:ext cx="5389099" cy="39517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4/27/2017</a:t>
            </a:fld>
            <a:endParaRPr lang="en-US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4856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4/27/2017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6022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4/27/2017</a:t>
            </a:fld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4454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0053" y="273629"/>
            <a:ext cx="4011503" cy="11607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376" y="273629"/>
            <a:ext cx="6815571" cy="58527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10053" y="1434391"/>
            <a:ext cx="4011503" cy="46920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4/27/2017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9233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523" y="4800025"/>
            <a:ext cx="7315200" cy="5674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523" y="612065"/>
            <a:ext cx="7315200" cy="4115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523" y="5367444"/>
            <a:ext cx="7315200" cy="8050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4/27/2017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7660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4/27/2017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0165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652970" y="573180"/>
            <a:ext cx="2557877" cy="529831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79343" y="573180"/>
            <a:ext cx="7499844" cy="529831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4/27/2017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5683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177" y="2129984"/>
            <a:ext cx="10363652" cy="1470394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350" y="3885528"/>
            <a:ext cx="8535305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fr-FR"/>
              <a:t>07.04.17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62CF53C-80C6-4B3B-A912-4770E26C82D4}" type="slidenum">
              <a:rPr lang="de-DE" altLang="fr-FR"/>
              <a:pPr/>
              <a:t>‹N°›</a:t>
            </a:fld>
            <a:endParaRPr lang="de-DE" altLang="fr-FR"/>
          </a:p>
        </p:txBody>
      </p:sp>
    </p:spTree>
    <p:extLst>
      <p:ext uri="{BB962C8B-B14F-4D97-AF65-F5344CB8AC3E}">
        <p14:creationId xmlns:p14="http://schemas.microsoft.com/office/powerpoint/2010/main" xmlns="" val="644157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fr-FR"/>
              <a:t>07.04.17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624BE7C-B41C-4A9D-94AA-82F0E28639B9}" type="slidenum">
              <a:rPr lang="de-DE" altLang="fr-FR"/>
              <a:pPr/>
              <a:t>‹N°›</a:t>
            </a:fld>
            <a:endParaRPr lang="de-DE" altLang="fr-FR"/>
          </a:p>
        </p:txBody>
      </p:sp>
    </p:spTree>
    <p:extLst>
      <p:ext uri="{BB962C8B-B14F-4D97-AF65-F5344CB8AC3E}">
        <p14:creationId xmlns:p14="http://schemas.microsoft.com/office/powerpoint/2010/main" xmlns="" val="2368007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50" y="4406865"/>
            <a:ext cx="10363653" cy="1362383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50" y="2906225"/>
            <a:ext cx="10363653" cy="15006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fr-FR"/>
              <a:t>07.04.17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58379B5-D91A-4AAB-82C7-8D07B333BAF7}" type="slidenum">
              <a:rPr lang="de-DE" altLang="fr-FR"/>
              <a:pPr/>
              <a:t>‹N°›</a:t>
            </a:fld>
            <a:endParaRPr lang="de-DE" altLang="fr-FR"/>
          </a:p>
        </p:txBody>
      </p:sp>
    </p:spTree>
    <p:extLst>
      <p:ext uri="{BB962C8B-B14F-4D97-AF65-F5344CB8AC3E}">
        <p14:creationId xmlns:p14="http://schemas.microsoft.com/office/powerpoint/2010/main" xmlns="" val="32680089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42703" y="2281199"/>
            <a:ext cx="3920990" cy="35096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37478" y="2281199"/>
            <a:ext cx="3920990" cy="35096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fr-FR"/>
              <a:t>07.04.17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529E93F-DE5B-49FD-B64E-1F23188D6DC4}" type="slidenum">
              <a:rPr lang="de-DE" altLang="fr-FR"/>
              <a:pPr/>
              <a:t>‹N°›</a:t>
            </a:fld>
            <a:endParaRPr lang="de-DE" altLang="fr-FR"/>
          </a:p>
        </p:txBody>
      </p:sp>
    </p:spTree>
    <p:extLst>
      <p:ext uri="{BB962C8B-B14F-4D97-AF65-F5344CB8AC3E}">
        <p14:creationId xmlns:p14="http://schemas.microsoft.com/office/powerpoint/2010/main" xmlns="" val="3206728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0056" y="275072"/>
            <a:ext cx="10971894" cy="1142039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10053" y="1535201"/>
            <a:ext cx="5387289" cy="63942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0053" y="2174628"/>
            <a:ext cx="5387289" cy="39517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2851" y="1535201"/>
            <a:ext cx="5389099" cy="63942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2851" y="2174628"/>
            <a:ext cx="5389099" cy="39517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fr-FR"/>
              <a:t>07.04.17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61A52FC-6E00-4B4D-897E-1E5EE47292A9}" type="slidenum">
              <a:rPr lang="de-DE" altLang="fr-FR"/>
              <a:pPr/>
              <a:t>‹N°›</a:t>
            </a:fld>
            <a:endParaRPr lang="de-DE" altLang="fr-FR"/>
          </a:p>
        </p:txBody>
      </p:sp>
    </p:spTree>
    <p:extLst>
      <p:ext uri="{BB962C8B-B14F-4D97-AF65-F5344CB8AC3E}">
        <p14:creationId xmlns:p14="http://schemas.microsoft.com/office/powerpoint/2010/main" xmlns="" val="2667978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fr-FR"/>
              <a:t>07.04.17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1DF1FCA-DD95-4580-A880-C826E3E4E0D2}" type="slidenum">
              <a:rPr lang="de-DE" altLang="fr-FR"/>
              <a:pPr/>
              <a:t>‹N°›</a:t>
            </a:fld>
            <a:endParaRPr lang="de-DE" altLang="fr-FR"/>
          </a:p>
        </p:txBody>
      </p:sp>
    </p:spTree>
    <p:extLst>
      <p:ext uri="{BB962C8B-B14F-4D97-AF65-F5344CB8AC3E}">
        <p14:creationId xmlns:p14="http://schemas.microsoft.com/office/powerpoint/2010/main" xmlns="" val="2088555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fr-FR"/>
              <a:t>07.04.17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1FC6804-74FC-41E7-BD82-85A01D65C681}" type="slidenum">
              <a:rPr lang="de-DE" altLang="fr-FR"/>
              <a:pPr/>
              <a:t>‹N°›</a:t>
            </a:fld>
            <a:endParaRPr lang="de-DE" altLang="fr-FR"/>
          </a:p>
        </p:txBody>
      </p:sp>
    </p:spTree>
    <p:extLst>
      <p:ext uri="{BB962C8B-B14F-4D97-AF65-F5344CB8AC3E}">
        <p14:creationId xmlns:p14="http://schemas.microsoft.com/office/powerpoint/2010/main" xmlns="" val="5874154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0053" y="273629"/>
            <a:ext cx="4011503" cy="11607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379" y="273631"/>
            <a:ext cx="6815571" cy="58527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10053" y="1434393"/>
            <a:ext cx="4011503" cy="46920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fr-FR"/>
              <a:t>07.04.17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C72630E-6CC7-483F-9A28-6C99601EA4E7}" type="slidenum">
              <a:rPr lang="de-DE" altLang="fr-FR"/>
              <a:pPr/>
              <a:t>‹N°›</a:t>
            </a:fld>
            <a:endParaRPr lang="de-DE" altLang="fr-FR"/>
          </a:p>
        </p:txBody>
      </p:sp>
    </p:spTree>
    <p:extLst>
      <p:ext uri="{BB962C8B-B14F-4D97-AF65-F5344CB8AC3E}">
        <p14:creationId xmlns:p14="http://schemas.microsoft.com/office/powerpoint/2010/main" xmlns="" val="21762146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523" y="4800026"/>
            <a:ext cx="7315200" cy="5674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523" y="612065"/>
            <a:ext cx="7315200" cy="4115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523" y="5367444"/>
            <a:ext cx="7315200" cy="8050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fr-FR"/>
              <a:t>07.04.17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753FFEB-28CC-42BB-B7D0-A745FC3D5073}" type="slidenum">
              <a:rPr lang="de-DE" altLang="fr-FR"/>
              <a:pPr/>
              <a:t>‹N°›</a:t>
            </a:fld>
            <a:endParaRPr lang="de-DE" altLang="fr-FR"/>
          </a:p>
        </p:txBody>
      </p:sp>
    </p:spTree>
    <p:extLst>
      <p:ext uri="{BB962C8B-B14F-4D97-AF65-F5344CB8AC3E}">
        <p14:creationId xmlns:p14="http://schemas.microsoft.com/office/powerpoint/2010/main" xmlns="" val="36616347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fr-FR"/>
              <a:t>07.04.17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7AAB5B9-FEBA-41E4-BCC7-A86153C68EF0}" type="slidenum">
              <a:rPr lang="de-DE" altLang="fr-FR"/>
              <a:pPr/>
              <a:t>‹N°›</a:t>
            </a:fld>
            <a:endParaRPr lang="de-DE" altLang="fr-FR"/>
          </a:p>
        </p:txBody>
      </p:sp>
    </p:spTree>
    <p:extLst>
      <p:ext uri="{BB962C8B-B14F-4D97-AF65-F5344CB8AC3E}">
        <p14:creationId xmlns:p14="http://schemas.microsoft.com/office/powerpoint/2010/main" xmlns="" val="39264818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54527" y="878495"/>
            <a:ext cx="2003941" cy="4912356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042701" y="878495"/>
            <a:ext cx="5838040" cy="4912356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fr-FR"/>
              <a:t>07.04.17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005017C-3724-462C-9645-F42315C61936}" type="slidenum">
              <a:rPr lang="de-DE" altLang="fr-FR"/>
              <a:pPr/>
              <a:t>‹N°›</a:t>
            </a:fld>
            <a:endParaRPr lang="de-DE" altLang="fr-FR"/>
          </a:p>
        </p:txBody>
      </p:sp>
    </p:spTree>
    <p:extLst>
      <p:ext uri="{BB962C8B-B14F-4D97-AF65-F5344CB8AC3E}">
        <p14:creationId xmlns:p14="http://schemas.microsoft.com/office/powerpoint/2010/main" xmlns="" val="500464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79343" y="573180"/>
            <a:ext cx="10231504" cy="1034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Klicken Sie, um das Format des Titeltextes zu bearbeiten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9343" y="1778587"/>
            <a:ext cx="10231504" cy="4092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57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Klicken Sie, um die Formate des Gliederungstextes zu bearbeiten</a:t>
            </a:r>
          </a:p>
          <a:p>
            <a:pPr lvl="1"/>
            <a:r>
              <a:rPr lang="en-GB" altLang="fr-FR" smtClean="0"/>
              <a:t>Zweite Gliederungsebene</a:t>
            </a:r>
          </a:p>
          <a:p>
            <a:pPr lvl="2"/>
            <a:r>
              <a:rPr lang="en-GB" altLang="fr-FR" smtClean="0"/>
              <a:t>Dritte Gliederungsebene</a:t>
            </a:r>
          </a:p>
          <a:p>
            <a:pPr lvl="3"/>
            <a:r>
              <a:rPr lang="en-GB" altLang="fr-FR" smtClean="0"/>
              <a:t>Vierte Gliederungsebene</a:t>
            </a:r>
          </a:p>
          <a:p>
            <a:pPr lvl="4"/>
            <a:r>
              <a:rPr lang="en-GB" altLang="fr-FR" smtClean="0"/>
              <a:t>Fünfte Gliederungsebene</a:t>
            </a:r>
          </a:p>
          <a:p>
            <a:pPr lvl="4"/>
            <a:r>
              <a:rPr lang="en-GB" altLang="fr-FR" smtClean="0"/>
              <a:t>Sechste Gliederungsebene</a:t>
            </a:r>
          </a:p>
          <a:p>
            <a:pPr lvl="4"/>
            <a:r>
              <a:rPr lang="en-GB" altLang="fr-FR" smtClean="0"/>
              <a:t>Siebente Gliederungsebene</a:t>
            </a:r>
          </a:p>
          <a:p>
            <a:pPr lvl="4"/>
            <a:r>
              <a:rPr lang="en-GB" altLang="fr-FR" smtClean="0"/>
              <a:t>Achte Gliederungsebene</a:t>
            </a:r>
          </a:p>
          <a:p>
            <a:pPr lvl="4"/>
            <a:r>
              <a:rPr lang="en-GB" altLang="fr-FR" smtClean="0"/>
              <a:t>Neunte Gliederungsebene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979344" y="5979508"/>
            <a:ext cx="2646578" cy="426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B61BEF0D-F0BB-DE4B-95CE-6DB70DBA9567}" type="datetimeFigureOut">
              <a:rPr lang="en-US" smtClean="0"/>
              <a:pPr/>
              <a:t>4/27/2017</a:t>
            </a:fld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4299333" y="5979508"/>
            <a:ext cx="3602387" cy="426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8562459" y="5979508"/>
            <a:ext cx="2646578" cy="426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iming>
    <p:tnLst>
      <p:par>
        <p:cTn id="1" dur="indefinite" restart="never" nodeType="tmRoot"/>
      </p:par>
    </p:tnLst>
  </p:timing>
  <p:txStyles>
    <p:titleStyle>
      <a:lvl1pPr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2pPr>
      <a:lvl3pPr marL="11430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3pPr>
      <a:lvl4pPr marL="16002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4pPr>
      <a:lvl5pPr marL="20574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eaLnBrk="1" fontAlgn="base" hangingPunct="1">
        <a:lnSpc>
          <a:spcPct val="93000"/>
        </a:lnSpc>
        <a:spcBef>
          <a:spcPct val="0"/>
        </a:spcBef>
        <a:spcAft>
          <a:spcPts val="1288"/>
        </a:spcAft>
        <a:buClr>
          <a:srgbClr val="000000"/>
        </a:buClr>
        <a:buSzPct val="100000"/>
        <a:buFont typeface="Times New Roman" pitchFamily="16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lnSpc>
          <a:spcPct val="93000"/>
        </a:lnSpc>
        <a:spcBef>
          <a:spcPct val="0"/>
        </a:spcBef>
        <a:spcAft>
          <a:spcPts val="1025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1" fontAlgn="base" hangingPunct="1">
        <a:lnSpc>
          <a:spcPct val="93000"/>
        </a:lnSpc>
        <a:spcBef>
          <a:spcPct val="0"/>
        </a:spcBef>
        <a:spcAft>
          <a:spcPts val="775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1" fontAlgn="base" hangingPunct="1">
        <a:lnSpc>
          <a:spcPct val="93000"/>
        </a:lnSpc>
        <a:spcBef>
          <a:spcPct val="0"/>
        </a:spcBef>
        <a:spcAft>
          <a:spcPts val="513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1" fontAlgn="base" hangingPunct="1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1" fontAlgn="base" hangingPunct="1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1" fontAlgn="base" hangingPunct="1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1" fontAlgn="base" hangingPunct="1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1" fontAlgn="base" hangingPunct="1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Group 1"/>
          <p:cNvGrpSpPr>
            <a:grpSpLocks/>
          </p:cNvGrpSpPr>
          <p:nvPr/>
        </p:nvGrpSpPr>
        <p:grpSpPr bwMode="auto">
          <a:xfrm>
            <a:off x="410926" y="319713"/>
            <a:ext cx="11368338" cy="6211373"/>
            <a:chOff x="227" y="222"/>
            <a:chExt cx="6280" cy="4313"/>
          </a:xfrm>
        </p:grpSpPr>
        <p:sp>
          <p:nvSpPr>
            <p:cNvPr id="2050" name="Line 2"/>
            <p:cNvSpPr>
              <a:spLocks noChangeShapeType="1"/>
            </p:cNvSpPr>
            <p:nvPr/>
          </p:nvSpPr>
          <p:spPr bwMode="auto">
            <a:xfrm>
              <a:off x="5055" y="227"/>
              <a:ext cx="627" cy="4308"/>
            </a:xfrm>
            <a:prstGeom prst="line">
              <a:avLst/>
            </a:prstGeom>
            <a:noFill/>
            <a:ln w="9360" cap="flat">
              <a:solidFill>
                <a:srgbClr val="BFBFB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51" name="Line 3"/>
            <p:cNvSpPr>
              <a:spLocks noChangeShapeType="1"/>
            </p:cNvSpPr>
            <p:nvPr/>
          </p:nvSpPr>
          <p:spPr bwMode="auto">
            <a:xfrm flipH="1">
              <a:off x="4052" y="2540"/>
              <a:ext cx="2455" cy="1995"/>
            </a:xfrm>
            <a:prstGeom prst="line">
              <a:avLst/>
            </a:prstGeom>
            <a:noFill/>
            <a:ln w="9360" cap="flat">
              <a:solidFill>
                <a:srgbClr val="D9D9D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52" name="Freeform 4"/>
            <p:cNvSpPr>
              <a:spLocks noChangeArrowheads="1"/>
            </p:cNvSpPr>
            <p:nvPr/>
          </p:nvSpPr>
          <p:spPr bwMode="auto">
            <a:xfrm>
              <a:off x="4957" y="222"/>
              <a:ext cx="1548" cy="4313"/>
            </a:xfrm>
            <a:custGeom>
              <a:avLst/>
              <a:gdLst>
                <a:gd name="G0" fmla="+- 58229 0 0"/>
                <a:gd name="G1" fmla="+- 50723 0 0"/>
                <a:gd name="T0" fmla="*/ 2045532 w 3007349"/>
                <a:gd name="T1" fmla="*/ 0 h 6866467"/>
                <a:gd name="T2" fmla="*/ 3007349 w 3007349"/>
                <a:gd name="T3" fmla="*/ 0 h 6866467"/>
                <a:gd name="T4" fmla="*/ 3007349 w 3007349"/>
                <a:gd name="T5" fmla="*/ 6866467 h 6866467"/>
                <a:gd name="T6" fmla="*/ 0 w 3007349"/>
                <a:gd name="T7" fmla="*/ 6866467 h 6866467"/>
                <a:gd name="T8" fmla="*/ 2045532 w 3007349"/>
                <a:gd name="T9" fmla="*/ 0 h 6866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29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600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53" name="Freeform 5"/>
            <p:cNvSpPr>
              <a:spLocks noChangeArrowheads="1"/>
            </p:cNvSpPr>
            <p:nvPr/>
          </p:nvSpPr>
          <p:spPr bwMode="auto">
            <a:xfrm>
              <a:off x="5175" y="222"/>
              <a:ext cx="1332" cy="4313"/>
            </a:xfrm>
            <a:custGeom>
              <a:avLst/>
              <a:gdLst>
                <a:gd name="G0" fmla="+- 17407 0 0"/>
                <a:gd name="G1" fmla="+- 50723 0 0"/>
                <a:gd name="T0" fmla="*/ 0 w 2573311"/>
                <a:gd name="T1" fmla="*/ 0 h 6866467"/>
                <a:gd name="T2" fmla="*/ 2573311 w 2573311"/>
                <a:gd name="T3" fmla="*/ 0 h 6866467"/>
                <a:gd name="T4" fmla="*/ 2573311 w 2573311"/>
                <a:gd name="T5" fmla="*/ 6866467 h 6866467"/>
                <a:gd name="T6" fmla="*/ 1202336 w 2573311"/>
                <a:gd name="T7" fmla="*/ 6866467 h 6866467"/>
                <a:gd name="T8" fmla="*/ 0 w 2573311"/>
                <a:gd name="T9" fmla="*/ 0 h 6866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600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54" name="AutoShape 6"/>
            <p:cNvSpPr>
              <a:spLocks noChangeArrowheads="1"/>
            </p:cNvSpPr>
            <p:nvPr/>
          </p:nvSpPr>
          <p:spPr bwMode="auto">
            <a:xfrm>
              <a:off x="4829" y="2142"/>
              <a:ext cx="1678" cy="2392"/>
            </a:xfrm>
            <a:prstGeom prst="triangle">
              <a:avLst>
                <a:gd name="adj" fmla="val 50000"/>
              </a:avLst>
            </a:prstGeom>
            <a:solidFill>
              <a:srgbClr val="54A021">
                <a:alpha val="71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600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55" name="Freeform 7"/>
            <p:cNvSpPr>
              <a:spLocks noChangeArrowheads="1"/>
            </p:cNvSpPr>
            <p:nvPr/>
          </p:nvSpPr>
          <p:spPr bwMode="auto">
            <a:xfrm>
              <a:off x="5036" y="222"/>
              <a:ext cx="1470" cy="4313"/>
            </a:xfrm>
            <a:custGeom>
              <a:avLst/>
              <a:gdLst>
                <a:gd name="G0" fmla="+- 39965 0 0"/>
                <a:gd name="G1" fmla="+- 50723 0 0"/>
                <a:gd name="T0" fmla="*/ 0 w 2858013"/>
                <a:gd name="T1" fmla="*/ 0 h 6866467"/>
                <a:gd name="T2" fmla="*/ 2858013 w 2858013"/>
                <a:gd name="T3" fmla="*/ 0 h 6866467"/>
                <a:gd name="T4" fmla="*/ 2858013 w 2858013"/>
                <a:gd name="T5" fmla="*/ 6866467 h 6866467"/>
                <a:gd name="T6" fmla="*/ 2473942 w 2858013"/>
                <a:gd name="T7" fmla="*/ 6866467 h 6866467"/>
                <a:gd name="T8" fmla="*/ 0 w 2858013"/>
                <a:gd name="T9" fmla="*/ 0 h 6866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600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56" name="Freeform 8"/>
            <p:cNvSpPr>
              <a:spLocks noChangeArrowheads="1"/>
            </p:cNvSpPr>
            <p:nvPr/>
          </p:nvSpPr>
          <p:spPr bwMode="auto">
            <a:xfrm>
              <a:off x="5842" y="222"/>
              <a:ext cx="664" cy="4313"/>
            </a:xfrm>
            <a:custGeom>
              <a:avLst/>
              <a:gdLst>
                <a:gd name="G0" fmla="+- 44910 0 0"/>
                <a:gd name="G1" fmla="+- 42256 0 0"/>
                <a:gd name="T0" fmla="*/ 1019735 w 1290094"/>
                <a:gd name="T1" fmla="*/ 0 h 6858000"/>
                <a:gd name="T2" fmla="*/ 1290094 w 1290094"/>
                <a:gd name="T3" fmla="*/ 0 h 6858000"/>
                <a:gd name="T4" fmla="*/ 1290094 w 1290094"/>
                <a:gd name="T5" fmla="*/ 6858000 h 6858000"/>
                <a:gd name="T6" fmla="*/ 0 w 1290094"/>
                <a:gd name="T7" fmla="*/ 6858000 h 6858000"/>
                <a:gd name="T8" fmla="*/ 1019735 w 1290094"/>
                <a:gd name="T9" fmla="*/ 0 h 6858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600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57" name="Freeform 9"/>
            <p:cNvSpPr>
              <a:spLocks noChangeArrowheads="1"/>
            </p:cNvSpPr>
            <p:nvPr/>
          </p:nvSpPr>
          <p:spPr bwMode="auto">
            <a:xfrm>
              <a:off x="5863" y="222"/>
              <a:ext cx="643" cy="4313"/>
            </a:xfrm>
            <a:custGeom>
              <a:avLst/>
              <a:gdLst>
                <a:gd name="G0" fmla="+- 4641 0 0"/>
                <a:gd name="G1" fmla="+- 42256 0 0"/>
                <a:gd name="T0" fmla="*/ 0 w 1249825"/>
                <a:gd name="T1" fmla="*/ 0 h 6858000"/>
                <a:gd name="T2" fmla="*/ 1249825 w 1249825"/>
                <a:gd name="T3" fmla="*/ 0 h 6858000"/>
                <a:gd name="T4" fmla="*/ 1249825 w 1249825"/>
                <a:gd name="T5" fmla="*/ 6858000 h 6858000"/>
                <a:gd name="T6" fmla="*/ 1109382 w 1249825"/>
                <a:gd name="T7" fmla="*/ 6858000 h 6858000"/>
                <a:gd name="T8" fmla="*/ 0 w 1249825"/>
                <a:gd name="T9" fmla="*/ 0 h 6858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4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600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58" name="AutoShape 10"/>
            <p:cNvSpPr>
              <a:spLocks noChangeArrowheads="1"/>
            </p:cNvSpPr>
            <p:nvPr/>
          </p:nvSpPr>
          <p:spPr bwMode="auto">
            <a:xfrm>
              <a:off x="5571" y="2482"/>
              <a:ext cx="935" cy="2052"/>
            </a:xfrm>
            <a:prstGeom prst="triangle">
              <a:avLst>
                <a:gd name="adj" fmla="val 50000"/>
              </a:avLst>
            </a:prstGeom>
            <a:solidFill>
              <a:srgbClr val="90C226">
                <a:alpha val="79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600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59" name="AutoShape 11"/>
            <p:cNvSpPr>
              <a:spLocks noChangeArrowheads="1"/>
            </p:cNvSpPr>
            <p:nvPr/>
          </p:nvSpPr>
          <p:spPr bwMode="auto">
            <a:xfrm>
              <a:off x="227" y="2748"/>
              <a:ext cx="230" cy="1786"/>
            </a:xfrm>
            <a:prstGeom prst="triangle">
              <a:avLst>
                <a:gd name="adj" fmla="val 50000"/>
              </a:avLst>
            </a:prstGeom>
            <a:solidFill>
              <a:srgbClr val="90C226">
                <a:alpha val="84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600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060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042701" y="878492"/>
            <a:ext cx="8015764" cy="1193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Klicken Sie, um das Format des Titeltextes zu bearbeitenTitelmasterformat durch Klicken bearbeiten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701" y="2281199"/>
            <a:ext cx="8015764" cy="3509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Klicken Sie, um die Formate des Gliederungstextes zu bearbeiten</a:t>
            </a:r>
          </a:p>
          <a:p>
            <a:pPr lvl="1"/>
            <a:r>
              <a:rPr lang="en-GB" altLang="fr-FR" smtClean="0"/>
              <a:t>Zweite Gliederungsebene</a:t>
            </a:r>
          </a:p>
          <a:p>
            <a:pPr lvl="2"/>
            <a:r>
              <a:rPr lang="en-GB" altLang="fr-FR" smtClean="0"/>
              <a:t>Dritte Gliederungsebene</a:t>
            </a:r>
          </a:p>
          <a:p>
            <a:pPr lvl="3"/>
            <a:r>
              <a:rPr lang="en-GB" altLang="fr-FR" smtClean="0"/>
              <a:t>Vierte Gliederungsebene</a:t>
            </a:r>
          </a:p>
          <a:p>
            <a:pPr lvl="4"/>
            <a:r>
              <a:rPr lang="en-GB" altLang="fr-FR" smtClean="0"/>
              <a:t>Fünfte Gliederungsebene</a:t>
            </a:r>
          </a:p>
          <a:p>
            <a:pPr lvl="4"/>
            <a:r>
              <a:rPr lang="en-GB" altLang="fr-FR" smtClean="0"/>
              <a:t>Sechste Gliederungsebene</a:t>
            </a:r>
          </a:p>
          <a:p>
            <a:pPr lvl="4"/>
            <a:r>
              <a:rPr lang="en-GB" altLang="fr-FR" smtClean="0"/>
              <a:t>Siebente Gliederungsebene</a:t>
            </a:r>
          </a:p>
          <a:p>
            <a:pPr lvl="4"/>
            <a:r>
              <a:rPr lang="en-GB" altLang="fr-FR" smtClean="0"/>
              <a:t>Achte Gliederungsebene</a:t>
            </a:r>
          </a:p>
          <a:p>
            <a:pPr lvl="0"/>
            <a:r>
              <a:rPr lang="en-GB" altLang="fr-FR" smtClean="0"/>
              <a:t>Neunte GliederungsebeneTextmasterformat bearbeiten</a:t>
            </a:r>
          </a:p>
          <a:p>
            <a:pPr lvl="1"/>
            <a:r>
              <a:rPr lang="en-GB" altLang="fr-FR" smtClean="0"/>
              <a:t>Zweite Ebene</a:t>
            </a:r>
          </a:p>
          <a:p>
            <a:pPr lvl="2"/>
            <a:r>
              <a:rPr lang="en-GB" altLang="fr-FR" smtClean="0"/>
              <a:t>Dritte Ebene</a:t>
            </a:r>
          </a:p>
          <a:p>
            <a:pPr lvl="3"/>
            <a:r>
              <a:rPr lang="en-GB" altLang="fr-FR" smtClean="0"/>
              <a:t>Vierte Ebene</a:t>
            </a:r>
          </a:p>
          <a:p>
            <a:pPr lvl="4"/>
            <a:r>
              <a:rPr lang="en-GB" altLang="fr-FR" smtClean="0"/>
              <a:t>Fünfte Ebene</a:t>
            </a:r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dt"/>
          </p:nvPr>
        </p:nvSpPr>
        <p:spPr bwMode="auto">
          <a:xfrm>
            <a:off x="7130557" y="5792288"/>
            <a:ext cx="849004" cy="328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</a:tabLs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r>
              <a:rPr lang="de-DE" altLang="fr-FR"/>
              <a:t>07.04.17</a:t>
            </a: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1042701" y="5792288"/>
            <a:ext cx="5872434" cy="329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64" name="Rectangle 16"/>
          <p:cNvSpPr>
            <a:spLocks noGrp="1" noChangeArrowheads="1"/>
          </p:cNvSpPr>
          <p:nvPr>
            <p:ph type="sldNum"/>
          </p:nvPr>
        </p:nvSpPr>
        <p:spPr bwMode="auto">
          <a:xfrm>
            <a:off x="8423070" y="5792288"/>
            <a:ext cx="635395" cy="328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fld id="{CE9B8FD1-2524-4D50-8DD9-1345CE547238}" type="slidenum">
              <a:rPr lang="de-DE" altLang="fr-FR"/>
              <a:pPr/>
              <a:t>‹N°›</a:t>
            </a:fld>
            <a:endParaRPr lang="de-DE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hf sldNum="0" hdr="0" ftr="0"/>
  <p:txStyles>
    <p:titleStyle>
      <a:lvl1pPr algn="l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Trebuchet MS" charset="0"/>
          <a:ea typeface="Microsoft YaHei" charset="-122"/>
        </a:defRPr>
      </a:lvl2pPr>
      <a:lvl3pPr marL="1143000" indent="-228600" algn="l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Trebuchet MS" charset="0"/>
          <a:ea typeface="Microsoft YaHei" charset="-122"/>
        </a:defRPr>
      </a:lvl3pPr>
      <a:lvl4pPr marL="1600200" indent="-228600" algn="l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Trebuchet MS" charset="0"/>
          <a:ea typeface="Microsoft YaHei" charset="-122"/>
        </a:defRPr>
      </a:lvl4pPr>
      <a:lvl5pPr marL="2057400" indent="-228600" algn="l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Trebuchet MS" charset="0"/>
          <a:ea typeface="Microsoft YaHei" charset="-122"/>
        </a:defRPr>
      </a:lvl5pPr>
      <a:lvl6pPr marL="2514600" indent="-228600" algn="l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Trebuchet MS" charset="0"/>
          <a:ea typeface="Microsoft YaHei" charset="-122"/>
        </a:defRPr>
      </a:lvl6pPr>
      <a:lvl7pPr marL="2971800" indent="-228600" algn="l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Trebuchet MS" charset="0"/>
          <a:ea typeface="Microsoft YaHei" charset="-122"/>
        </a:defRPr>
      </a:lvl7pPr>
      <a:lvl8pPr marL="3429000" indent="-228600" algn="l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Trebuchet MS" charset="0"/>
          <a:ea typeface="Microsoft YaHei" charset="-122"/>
        </a:defRPr>
      </a:lvl8pPr>
      <a:lvl9pPr marL="3886200" indent="-228600" algn="l" defTabSz="449263" rtl="0" eaLnBrk="1" fontAlgn="base" hangingPunct="1">
        <a:lnSpc>
          <a:spcPct val="10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Trebuchet MS" charset="0"/>
          <a:ea typeface="Microsoft YaHei" charset="-122"/>
        </a:defRPr>
      </a:lvl9pPr>
    </p:titleStyle>
    <p:bodyStyle>
      <a:lvl1pPr marL="342900" indent="-342900" algn="l" defTabSz="449263" rtl="0" eaLnBrk="1" fontAlgn="base" hangingPunct="1">
        <a:lnSpc>
          <a:spcPct val="104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itchFamily="16" charset="0"/>
        <a:defRPr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lnSpc>
          <a:spcPct val="104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404040"/>
          </a:solidFill>
          <a:latin typeface="+mn-lt"/>
          <a:ea typeface="+mn-ea"/>
        </a:defRPr>
      </a:lvl2pPr>
      <a:lvl3pPr marL="1143000" indent="-228600" algn="l" defTabSz="449263" rtl="0" eaLnBrk="1" fontAlgn="base" hangingPunct="1">
        <a:lnSpc>
          <a:spcPct val="104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200">
          <a:solidFill>
            <a:srgbClr val="404040"/>
          </a:solidFill>
          <a:latin typeface="+mn-lt"/>
          <a:ea typeface="+mn-ea"/>
        </a:defRPr>
      </a:lvl3pPr>
      <a:lvl4pPr marL="1600200" indent="-228600" algn="l" defTabSz="449263" rtl="0" eaLnBrk="1" fontAlgn="base" hangingPunct="1">
        <a:lnSpc>
          <a:spcPct val="104000"/>
        </a:lnSpc>
        <a:spcBef>
          <a:spcPct val="0"/>
        </a:spcBef>
        <a:spcAft>
          <a:spcPts val="563"/>
        </a:spcAft>
        <a:buClr>
          <a:srgbClr val="000000"/>
        </a:buClr>
        <a:buSzPct val="100000"/>
        <a:buFont typeface="Times New Roman" pitchFamily="16" charset="0"/>
        <a:defRPr sz="1200">
          <a:solidFill>
            <a:srgbClr val="404040"/>
          </a:solidFill>
          <a:latin typeface="+mn-lt"/>
          <a:ea typeface="+mn-ea"/>
        </a:defRPr>
      </a:lvl4pPr>
      <a:lvl5pPr marL="2057400" indent="-228600" algn="l" defTabSz="449263" rtl="0" eaLnBrk="1" fontAlgn="base" hangingPunct="1">
        <a:lnSpc>
          <a:spcPct val="104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404040"/>
          </a:solidFill>
          <a:latin typeface="+mn-lt"/>
          <a:ea typeface="+mn-ea"/>
        </a:defRPr>
      </a:lvl5pPr>
      <a:lvl6pPr marL="2514600" indent="-228600" algn="l" defTabSz="449263" rtl="0" eaLnBrk="1" fontAlgn="base" hangingPunct="1">
        <a:lnSpc>
          <a:spcPct val="104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404040"/>
          </a:solidFill>
          <a:latin typeface="+mn-lt"/>
          <a:ea typeface="+mn-ea"/>
        </a:defRPr>
      </a:lvl6pPr>
      <a:lvl7pPr marL="2971800" indent="-228600" algn="l" defTabSz="449263" rtl="0" eaLnBrk="1" fontAlgn="base" hangingPunct="1">
        <a:lnSpc>
          <a:spcPct val="104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404040"/>
          </a:solidFill>
          <a:latin typeface="+mn-lt"/>
          <a:ea typeface="+mn-ea"/>
        </a:defRPr>
      </a:lvl7pPr>
      <a:lvl8pPr marL="3429000" indent="-228600" algn="l" defTabSz="449263" rtl="0" eaLnBrk="1" fontAlgn="base" hangingPunct="1">
        <a:lnSpc>
          <a:spcPct val="104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404040"/>
          </a:solidFill>
          <a:latin typeface="+mn-lt"/>
          <a:ea typeface="+mn-ea"/>
        </a:defRPr>
      </a:lvl8pPr>
      <a:lvl9pPr marL="3886200" indent="-228600" algn="l" defTabSz="449263" rtl="0" eaLnBrk="1" fontAlgn="base" hangingPunct="1">
        <a:lnSpc>
          <a:spcPct val="104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40404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88051" y="2103858"/>
            <a:ext cx="10363652" cy="1470394"/>
          </a:xfrm>
        </p:spPr>
        <p:txBody>
          <a:bodyPr/>
          <a:lstStyle/>
          <a:p>
            <a:r>
              <a:rPr lang="fr-FR" sz="4400" dirty="0">
                <a:solidFill>
                  <a:srgbClr val="92D050"/>
                </a:solidFill>
              </a:rPr>
              <a:t>FRENCH</a:t>
            </a:r>
            <a:br>
              <a:rPr lang="fr-FR" sz="4400" dirty="0">
                <a:solidFill>
                  <a:srgbClr val="92D050"/>
                </a:solidFill>
              </a:rPr>
            </a:br>
            <a:r>
              <a:rPr lang="fr-FR" sz="4400" dirty="0" smtClean="0">
                <a:solidFill>
                  <a:srgbClr val="92D050"/>
                </a:solidFill>
              </a:rPr>
              <a:t>BOOK </a:t>
            </a:r>
            <a:r>
              <a:rPr lang="fr-FR" sz="4400" dirty="0" smtClean="0">
                <a:solidFill>
                  <a:srgbClr val="92D050"/>
                </a:solidFill>
              </a:rPr>
              <a:t>ERASMUS</a:t>
            </a:r>
            <a:endParaRPr lang="fr-FR" sz="4400" dirty="0">
              <a:solidFill>
                <a:srgbClr val="92D05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16045" y="378822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2964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0453" y="2360988"/>
            <a:ext cx="10212976" cy="3713239"/>
          </a:xfrm>
        </p:spPr>
        <p:txBody>
          <a:bodyPr>
            <a:norm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O</a:t>
            </a:r>
            <a:r>
              <a:rPr lang="en-US" sz="2400" dirty="0" smtClean="0">
                <a:cs typeface="Arial" panose="020B0604020202020204" pitchFamily="34" charset="0"/>
              </a:rPr>
              <a:t>ur catholic school called </a:t>
            </a:r>
            <a:r>
              <a:rPr lang="en-US" sz="2400" dirty="0" smtClean="0">
                <a:cs typeface="Arial" panose="020B0604020202020204" pitchFamily="34" charset="0"/>
              </a:rPr>
              <a:t>S</a:t>
            </a:r>
            <a:r>
              <a:rPr lang="en-US" sz="2400" dirty="0" smtClean="0">
                <a:cs typeface="Arial" panose="020B0604020202020204" pitchFamily="34" charset="0"/>
              </a:rPr>
              <a:t>ainte </a:t>
            </a:r>
            <a:r>
              <a:rPr lang="en-US" sz="2400" dirty="0" err="1" smtClean="0">
                <a:cs typeface="Arial" panose="020B0604020202020204" pitchFamily="34" charset="0"/>
              </a:rPr>
              <a:t>Thérèse</a:t>
            </a:r>
            <a:r>
              <a:rPr lang="en-US" sz="2400" dirty="0" smtClean="0">
                <a:cs typeface="Arial" panose="020B0604020202020204" pitchFamily="34" charset="0"/>
              </a:rPr>
              <a:t> </a:t>
            </a:r>
            <a:r>
              <a:rPr lang="en-US" sz="2400" dirty="0" smtClean="0">
                <a:cs typeface="Arial" panose="020B0604020202020204" pitchFamily="34" charset="0"/>
              </a:rPr>
              <a:t>which was a former convent is a private school located in the city centre of </a:t>
            </a:r>
            <a:r>
              <a:rPr lang="en-US" sz="2400" dirty="0" smtClean="0">
                <a:cs typeface="Arial" panose="020B0604020202020204" pitchFamily="34" charset="0"/>
              </a:rPr>
              <a:t>C</a:t>
            </a:r>
            <a:r>
              <a:rPr lang="en-US" sz="2400" dirty="0" smtClean="0">
                <a:cs typeface="Arial" panose="020B0604020202020204" pitchFamily="34" charset="0"/>
              </a:rPr>
              <a:t>lermont </a:t>
            </a:r>
            <a:r>
              <a:rPr lang="en-US" sz="2400" dirty="0" err="1" smtClean="0">
                <a:cs typeface="Arial" panose="020B0604020202020204" pitchFamily="34" charset="0"/>
              </a:rPr>
              <a:t>F</a:t>
            </a:r>
            <a:r>
              <a:rPr lang="en-US" sz="2400" dirty="0" err="1" smtClean="0">
                <a:cs typeface="Arial" panose="020B0604020202020204" pitchFamily="34" charset="0"/>
              </a:rPr>
              <a:t>errand</a:t>
            </a:r>
            <a:r>
              <a:rPr lang="en-US" sz="2400" dirty="0" smtClean="0">
                <a:cs typeface="Arial" panose="020B0604020202020204" pitchFamily="34" charset="0"/>
              </a:rPr>
              <a:t> </a:t>
            </a:r>
            <a:r>
              <a:rPr lang="en-US" sz="2400" dirty="0" smtClean="0">
                <a:cs typeface="Arial" panose="020B0604020202020204" pitchFamily="34" charset="0"/>
              </a:rPr>
              <a:t>. </a:t>
            </a:r>
          </a:p>
          <a:p>
            <a:r>
              <a:rPr lang="en-US" sz="2400" dirty="0" smtClean="0">
                <a:cs typeface="Arial" panose="020B0604020202020204" pitchFamily="34" charset="0"/>
              </a:rPr>
              <a:t>Our 4 different buildings ( nursery school, primary school, middle school and high school) are close from each other in a </a:t>
            </a:r>
            <a:r>
              <a:rPr lang="en-US" sz="2400" dirty="0" smtClean="0">
                <a:cs typeface="Arial" panose="020B0604020202020204" pitchFamily="34" charset="0"/>
              </a:rPr>
              <a:t>beauti</a:t>
            </a:r>
            <a:r>
              <a:rPr lang="en-US" sz="2400" dirty="0" smtClean="0">
                <a:cs typeface="Arial" panose="020B0604020202020204" pitchFamily="34" charset="0"/>
              </a:rPr>
              <a:t>ful </a:t>
            </a:r>
            <a:r>
              <a:rPr lang="en-US" sz="2400" dirty="0" smtClean="0">
                <a:cs typeface="Arial" panose="020B0604020202020204" pitchFamily="34" charset="0"/>
              </a:rPr>
              <a:t>green environment with different </a:t>
            </a:r>
            <a:r>
              <a:rPr lang="en-US" sz="2400" dirty="0" smtClean="0">
                <a:cs typeface="Arial" panose="020B0604020202020204" pitchFamily="34" charset="0"/>
              </a:rPr>
              <a:t>playgrounds </a:t>
            </a:r>
            <a:r>
              <a:rPr lang="en-US" sz="2400" dirty="0" smtClean="0">
                <a:cs typeface="Arial" panose="020B0604020202020204" pitchFamily="34" charset="0"/>
              </a:rPr>
              <a:t>for each level.</a:t>
            </a:r>
          </a:p>
          <a:p>
            <a:pPr marL="0" indent="0">
              <a:buNone/>
            </a:pPr>
            <a:r>
              <a:rPr lang="en-US" sz="2000" dirty="0">
                <a:cs typeface="Arial" panose="020B0604020202020204" pitchFamily="34" charset="0"/>
              </a:rPr>
              <a:t/>
            </a:r>
            <a:br>
              <a:rPr lang="en-US" sz="2000" dirty="0">
                <a:cs typeface="Arial" panose="020B0604020202020204" pitchFamily="34" charset="0"/>
              </a:rPr>
            </a:br>
            <a:endParaRPr lang="fr-FR" sz="2000" dirty="0">
              <a:cs typeface="Arial" panose="020B0604020202020204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 smtClean="0">
                <a:solidFill>
                  <a:srgbClr val="92D050"/>
                </a:solidFill>
              </a:rPr>
              <a:t>1. OUR SCHOOL</a:t>
            </a:r>
            <a:endParaRPr lang="fr-FR" sz="3600" b="1" dirty="0">
              <a:solidFill>
                <a:srgbClr val="92D05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29108" y="326570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1837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6395" y="1106954"/>
            <a:ext cx="10539547" cy="37132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cs typeface="Arial" panose="020B0604020202020204" pitchFamily="34" charset="0"/>
              </a:rPr>
              <a:t/>
            </a:r>
            <a:br>
              <a:rPr lang="en-US" sz="2000" dirty="0">
                <a:cs typeface="Arial" panose="020B0604020202020204" pitchFamily="34" charset="0"/>
              </a:rPr>
            </a:br>
            <a:r>
              <a:rPr lang="en-US" sz="2400" dirty="0" smtClean="0">
                <a:cs typeface="Arial" panose="020B0604020202020204" pitchFamily="34" charset="0"/>
              </a:rPr>
              <a:t>We have 6 nursery classes from 3  to 6 years old, and 10 </a:t>
            </a:r>
            <a:r>
              <a:rPr lang="en-US" sz="2400" dirty="0" smtClean="0">
                <a:cs typeface="Arial" panose="020B0604020202020204" pitchFamily="34" charset="0"/>
              </a:rPr>
              <a:t>classes </a:t>
            </a:r>
            <a:r>
              <a:rPr lang="en-US" sz="2400" dirty="0" smtClean="0">
                <a:cs typeface="Arial" panose="020B0604020202020204" pitchFamily="34" charset="0"/>
              </a:rPr>
              <a:t>from 6 to 11 years old . </a:t>
            </a:r>
          </a:p>
          <a:p>
            <a:pPr marL="0" indent="0">
              <a:buNone/>
            </a:pPr>
            <a:endParaRPr lang="en-US" sz="2400" dirty="0" smtClean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cs typeface="Arial" panose="020B0604020202020204" pitchFamily="34" charset="0"/>
              </a:rPr>
              <a:t>There are 403 pupils in our school for 21 teachers.</a:t>
            </a:r>
            <a:br>
              <a:rPr lang="en-US" sz="2400" dirty="0" smtClean="0">
                <a:cs typeface="Arial" panose="020B0604020202020204" pitchFamily="34" charset="0"/>
              </a:rPr>
            </a:br>
            <a:endParaRPr lang="en-US" sz="2400" dirty="0" smtClean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cs typeface="Arial" panose="020B0604020202020204" pitchFamily="34" charset="0"/>
              </a:rPr>
              <a:t>Pupils go to school 4 days a week (Monday, Tuesday, Thursday and Friday) from 8:30 to 4:30.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6" y="339634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759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4" descr="http://www.sainte-therese-les-cordeliers.fr/wp-content/uploads/2014/01/12-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1" y="598014"/>
            <a:ext cx="8451034" cy="5509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0893" y="901338"/>
            <a:ext cx="1867988" cy="125403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PRIMARY</a:t>
            </a:r>
          </a:p>
          <a:p>
            <a:pPr algn="ctr"/>
            <a:r>
              <a:rPr lang="fr-FR" sz="2000" dirty="0" smtClean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SCHOOL</a:t>
            </a:r>
            <a:endParaRPr lang="fr-FR" sz="2000" dirty="0">
              <a:ln w="0"/>
              <a:solidFill>
                <a:srgbClr val="92D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737669" y="300444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1107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sainte-therese-les-cordeliers.fr/wp-content/uploads/2014/01/04062010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4825" y="765176"/>
            <a:ext cx="8394700" cy="472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42171" y="373290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5338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sainte-therese-les-cordeliers.fr/wp-content/uploads/2014/01/Maternel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9575" y="333376"/>
            <a:ext cx="8362950" cy="611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4885510"/>
            <a:ext cx="2207623" cy="1371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rgbClr val="92D050"/>
                </a:solidFill>
              </a:rPr>
              <a:t>NURSERY </a:t>
            </a:r>
            <a:br>
              <a:rPr lang="fr-FR" sz="2000" dirty="0" smtClean="0">
                <a:solidFill>
                  <a:srgbClr val="92D050"/>
                </a:solidFill>
              </a:rPr>
            </a:br>
            <a:r>
              <a:rPr lang="fr-FR" sz="2000" dirty="0" smtClean="0">
                <a:solidFill>
                  <a:srgbClr val="92D050"/>
                </a:solidFill>
              </a:rPr>
              <a:t>SCHOOL</a:t>
            </a:r>
            <a:endParaRPr lang="fr-FR" sz="2000" dirty="0">
              <a:solidFill>
                <a:srgbClr val="92D05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29108" y="333376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43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885510"/>
            <a:ext cx="2207623" cy="1371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rgbClr val="92D050"/>
                </a:solidFill>
              </a:rPr>
              <a:t>NURSERY </a:t>
            </a:r>
            <a:br>
              <a:rPr lang="fr-FR" sz="2000" dirty="0" smtClean="0">
                <a:solidFill>
                  <a:srgbClr val="92D050"/>
                </a:solidFill>
              </a:rPr>
            </a:br>
            <a:r>
              <a:rPr lang="fr-FR" sz="2000" dirty="0" smtClean="0">
                <a:solidFill>
                  <a:srgbClr val="92D050"/>
                </a:solidFill>
              </a:rPr>
              <a:t>SCHOOL</a:t>
            </a:r>
            <a:endParaRPr lang="fr-FR" sz="2000" dirty="0">
              <a:solidFill>
                <a:srgbClr val="92D050"/>
              </a:solidFill>
            </a:endParaRPr>
          </a:p>
        </p:txBody>
      </p:sp>
      <p:pic>
        <p:nvPicPr>
          <p:cNvPr id="1026" name="Picture 2" descr="C:\Users\magali\Desktop\photo 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8464" y="607446"/>
            <a:ext cx="7498050" cy="5623537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65760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43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566" y="4663441"/>
            <a:ext cx="2207623" cy="1371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rgbClr val="92D050"/>
                </a:solidFill>
              </a:rPr>
              <a:t>PRIMARY </a:t>
            </a:r>
            <a:br>
              <a:rPr lang="fr-FR" sz="2000" dirty="0" smtClean="0">
                <a:solidFill>
                  <a:srgbClr val="92D050"/>
                </a:solidFill>
              </a:rPr>
            </a:br>
            <a:r>
              <a:rPr lang="fr-FR" sz="2000" dirty="0" smtClean="0">
                <a:solidFill>
                  <a:srgbClr val="92D050"/>
                </a:solidFill>
              </a:rPr>
              <a:t>SCHOOL</a:t>
            </a:r>
            <a:endParaRPr lang="fr-FR" sz="2000" dirty="0">
              <a:solidFill>
                <a:srgbClr val="92D050"/>
              </a:solidFill>
            </a:endParaRPr>
          </a:p>
        </p:txBody>
      </p:sp>
      <p:pic>
        <p:nvPicPr>
          <p:cNvPr id="2050" name="Picture 2" descr="C:\Users\magali\Desktop\photo 1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4823" y="547052"/>
            <a:ext cx="7596777" cy="5697583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29108" y="378822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43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1" y="2556931"/>
            <a:ext cx="10212976" cy="146642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+mj-lt"/>
                <a:cs typeface="Arial" panose="020B0604020202020204" pitchFamily="34" charset="0"/>
              </a:rPr>
              <a:t>Pupils</a:t>
            </a:r>
            <a:r>
              <a:rPr lang="en-US" sz="28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+mj-lt"/>
                <a:cs typeface="Arial" panose="020B0604020202020204" pitchFamily="34" charset="0"/>
              </a:rPr>
              <a:t>have 2 hours break for lunch that’s why 50% children go back home for lunch time .</a:t>
            </a:r>
            <a:br>
              <a:rPr lang="en-US" sz="2800" dirty="0" smtClean="0">
                <a:latin typeface="+mj-lt"/>
                <a:cs typeface="Arial" panose="020B0604020202020204" pitchFamily="34" charset="0"/>
              </a:rPr>
            </a:br>
            <a:endParaRPr lang="en-US" sz="2800" dirty="0" smtClean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16045" y="300444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8813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074" name="Picture 2" descr="C:\Users\magali\Desktop\photo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016" y="513398"/>
            <a:ext cx="5655309" cy="4241482"/>
          </a:xfrm>
          <a:prstGeom prst="rect">
            <a:avLst/>
          </a:prstGeom>
          <a:noFill/>
        </p:spPr>
      </p:pic>
      <p:pic>
        <p:nvPicPr>
          <p:cNvPr id="3075" name="Picture 3" descr="C:\Users\magali\Desktop\photo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8560" y="2495006"/>
            <a:ext cx="5516215" cy="4137161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27017" y="4898573"/>
            <a:ext cx="2207623" cy="1371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rgbClr val="92D050"/>
                </a:solidFill>
              </a:rPr>
              <a:t>SELF</a:t>
            </a:r>
            <a:endParaRPr lang="fr-FR" sz="2000" dirty="0">
              <a:solidFill>
                <a:srgbClr val="92D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88935" y="365759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6740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>
                <a:solidFill>
                  <a:srgbClr val="92D050"/>
                </a:solidFill>
              </a:rPr>
              <a:t>GAMES ON THE PLAYGROUND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10657" y="2281238"/>
            <a:ext cx="4679949" cy="3509962"/>
          </a:xfrm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55234" y="431074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1570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31520" y="836023"/>
            <a:ext cx="10776858" cy="54341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 CENA" panose="02000000000000000000" pitchFamily="2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 CENA" panose="02000000000000000000" pitchFamily="2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ach class has just one teacher who teaches all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different subjects (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F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rench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</a:t>
            </a:r>
            <a:r>
              <a:rPr lang="en-US" sz="2400" dirty="0" err="1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aths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History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Sciences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Arts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,  ) except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nglish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Sports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and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Music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</a:t>
            </a:r>
            <a:b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Nearly all our teachers work full part in our school . In </a:t>
            </a:r>
            <a:r>
              <a:rPr lang="en-US" sz="2400" dirty="0" err="1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kindergarden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teachers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receive the help of an assistant so they are 2  in classes .</a:t>
            </a:r>
            <a:b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The special features in our educational institution are that we offer different activities such as circus school ,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or,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we have a partnership with the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ASM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which is a huge rugby club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so,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we can bring pupils to their gymnasium and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so,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take advantage of the structures. We have a specialized and qualified teacher for children who have difficulties in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learning.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 our school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we start to learn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nglish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  in nursery school once a week : (30 minutes)  and in primary school , it is twice a week (45 minutes). Every other year, we organize a school trip in London with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pupils aged 11 and 12 . </a:t>
            </a:r>
            <a:br>
              <a:rPr lang="en-US" sz="2400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endParaRPr lang="fr-FR" sz="24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789919" y="378822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2041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>
                <a:solidFill>
                  <a:srgbClr val="92D050"/>
                </a:solidFill>
              </a:rPr>
              <a:t>MUSIC</a:t>
            </a:r>
            <a:endParaRPr lang="fr-FR" sz="2800" dirty="0">
              <a:solidFill>
                <a:srgbClr val="92D050"/>
              </a:solidFill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9233" y="1654221"/>
            <a:ext cx="4681791" cy="3509962"/>
          </a:xfr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69280" y="2168435"/>
            <a:ext cx="5482004" cy="4068930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50283" y="378822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616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>
                <a:solidFill>
                  <a:srgbClr val="92D050"/>
                </a:solidFill>
              </a:rPr>
              <a:t>ASM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10657" y="1024975"/>
            <a:ext cx="6354966" cy="4766225"/>
          </a:xfr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789919" y="378822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61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>
                <a:solidFill>
                  <a:srgbClr val="92D050"/>
                </a:solidFill>
              </a:rPr>
              <a:t>WRESTLING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160" y="1445214"/>
            <a:ext cx="6259104" cy="4694328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474" t="14447" r="24846" b="37138"/>
          <a:stretch/>
        </p:blipFill>
        <p:spPr>
          <a:xfrm>
            <a:off x="7197633" y="2116183"/>
            <a:ext cx="3207776" cy="2272937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02983" y="378822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6208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>
                <a:solidFill>
                  <a:srgbClr val="92D050"/>
                </a:solidFill>
              </a:rPr>
              <a:t>CIRCUS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20963" y="1436456"/>
            <a:ext cx="6009526" cy="4507144"/>
          </a:xfr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42171" y="418011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2014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45" t="23202" r="14732" b="8256"/>
          <a:stretch/>
        </p:blipFill>
        <p:spPr>
          <a:xfrm>
            <a:off x="3239589" y="2452220"/>
            <a:ext cx="5120640" cy="3399941"/>
          </a:xfrm>
        </p:spPr>
      </p:pic>
      <p:sp>
        <p:nvSpPr>
          <p:cNvPr id="5" name="Rectangle 4"/>
          <p:cNvSpPr/>
          <p:nvPr/>
        </p:nvSpPr>
        <p:spPr>
          <a:xfrm>
            <a:off x="2011678" y="1055188"/>
            <a:ext cx="7315200" cy="83602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</a:rPr>
              <a:t>SEA CLASS</a:t>
            </a:r>
            <a:endParaRPr lang="fr-FR" sz="2800" dirty="0">
              <a:solidFill>
                <a:schemeClr val="tx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29108" y="378822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49086" y="1606731"/>
            <a:ext cx="10765973" cy="50161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900" dirty="0" smtClean="0">
                <a:latin typeface="+mj-lt"/>
              </a:rPr>
              <a:t>First , we started to work with </a:t>
            </a:r>
            <a:r>
              <a:rPr lang="en-US" sz="2900" dirty="0" err="1" smtClean="0">
                <a:latin typeface="+mj-lt"/>
              </a:rPr>
              <a:t>playmos</a:t>
            </a:r>
            <a:r>
              <a:rPr lang="en-US" sz="2900" dirty="0" smtClean="0">
                <a:latin typeface="+mj-lt"/>
              </a:rPr>
              <a:t> the first year of our project but then as soon as we had the </a:t>
            </a:r>
            <a:r>
              <a:rPr lang="en-US" sz="2900" dirty="0" err="1" smtClean="0">
                <a:latin typeface="+mj-lt"/>
              </a:rPr>
              <a:t>lego</a:t>
            </a:r>
            <a:r>
              <a:rPr lang="en-US" sz="2900" dirty="0" smtClean="0">
                <a:latin typeface="+mj-lt"/>
              </a:rPr>
              <a:t> training in </a:t>
            </a:r>
            <a:r>
              <a:rPr lang="en-US" sz="2900" dirty="0" err="1" smtClean="0">
                <a:latin typeface="+mj-lt"/>
              </a:rPr>
              <a:t>poland</a:t>
            </a:r>
            <a:r>
              <a:rPr lang="en-US" sz="2900" dirty="0" smtClean="0">
                <a:latin typeface="+mj-lt"/>
              </a:rPr>
              <a:t> ( because it was very difficult to get one in </a:t>
            </a:r>
            <a:r>
              <a:rPr lang="en-US" sz="2900" dirty="0" smtClean="0">
                <a:latin typeface="+mj-lt"/>
              </a:rPr>
              <a:t>F</a:t>
            </a:r>
            <a:r>
              <a:rPr lang="en-US" sz="2900" dirty="0" smtClean="0">
                <a:latin typeface="+mj-lt"/>
              </a:rPr>
              <a:t>rance </a:t>
            </a:r>
            <a:r>
              <a:rPr lang="en-US" sz="2900" dirty="0" smtClean="0">
                <a:latin typeface="+mj-lt"/>
              </a:rPr>
              <a:t>) we started to work with </a:t>
            </a:r>
            <a:r>
              <a:rPr lang="en-US" sz="2900" dirty="0" err="1" smtClean="0">
                <a:latin typeface="+mj-lt"/>
              </a:rPr>
              <a:t>legos</a:t>
            </a:r>
            <a:r>
              <a:rPr lang="en-US" sz="2900" dirty="0" smtClean="0">
                <a:latin typeface="+mj-lt"/>
              </a:rPr>
              <a:t> and we discovered the many possibilities that this tool can offer.</a:t>
            </a:r>
            <a:br>
              <a:rPr lang="en-US" sz="2900" dirty="0" smtClean="0">
                <a:latin typeface="+mj-lt"/>
              </a:rPr>
            </a:br>
            <a:r>
              <a:rPr lang="en-US" sz="2900" dirty="0" smtClean="0">
                <a:latin typeface="+mj-lt"/>
              </a:rPr>
              <a:t>During my </a:t>
            </a:r>
            <a:r>
              <a:rPr lang="en-US" sz="2900" dirty="0" smtClean="0">
                <a:latin typeface="+mj-lt"/>
              </a:rPr>
              <a:t>E</a:t>
            </a:r>
            <a:r>
              <a:rPr lang="en-US" sz="2900" dirty="0" smtClean="0">
                <a:latin typeface="+mj-lt"/>
              </a:rPr>
              <a:t>nglish </a:t>
            </a:r>
            <a:r>
              <a:rPr lang="en-US" sz="2900" dirty="0" smtClean="0">
                <a:latin typeface="+mj-lt"/>
              </a:rPr>
              <a:t>classes </a:t>
            </a:r>
            <a:r>
              <a:rPr lang="en-US" sz="2900" dirty="0" smtClean="0">
                <a:latin typeface="+mj-lt"/>
              </a:rPr>
              <a:t>I</a:t>
            </a:r>
            <a:r>
              <a:rPr lang="en-US" sz="2900" dirty="0" smtClean="0">
                <a:latin typeface="+mj-lt"/>
              </a:rPr>
              <a:t> </a:t>
            </a:r>
            <a:r>
              <a:rPr lang="en-US" sz="2900" dirty="0" smtClean="0">
                <a:latin typeface="+mj-lt"/>
              </a:rPr>
              <a:t>always try to finish my new lesson with </a:t>
            </a:r>
            <a:r>
              <a:rPr lang="en-US" sz="2900" dirty="0" err="1" smtClean="0">
                <a:latin typeface="+mj-lt"/>
              </a:rPr>
              <a:t>L</a:t>
            </a:r>
            <a:r>
              <a:rPr lang="en-US" sz="2900" dirty="0" err="1" smtClean="0">
                <a:latin typeface="+mj-lt"/>
              </a:rPr>
              <a:t>egos</a:t>
            </a:r>
            <a:r>
              <a:rPr lang="en-US" sz="2900" dirty="0" smtClean="0">
                <a:latin typeface="+mj-lt"/>
              </a:rPr>
              <a:t> </a:t>
            </a:r>
            <a:r>
              <a:rPr lang="en-US" sz="2900" dirty="0" smtClean="0">
                <a:latin typeface="+mj-lt"/>
              </a:rPr>
              <a:t>. I realize that pupils learn much more when they use </a:t>
            </a:r>
            <a:r>
              <a:rPr lang="en-US" sz="2900" dirty="0" err="1" smtClean="0">
                <a:latin typeface="+mj-lt"/>
              </a:rPr>
              <a:t>legos</a:t>
            </a:r>
            <a:r>
              <a:rPr lang="en-US" sz="2900" dirty="0" smtClean="0">
                <a:latin typeface="+mj-lt"/>
              </a:rPr>
              <a:t> .</a:t>
            </a:r>
            <a:br>
              <a:rPr lang="en-US" sz="2900" dirty="0" smtClean="0">
                <a:latin typeface="+mj-lt"/>
              </a:rPr>
            </a:br>
            <a:r>
              <a:rPr lang="en-US" sz="2900" dirty="0" smtClean="0">
                <a:latin typeface="+mj-lt"/>
              </a:rPr>
              <a:t>I</a:t>
            </a:r>
            <a:r>
              <a:rPr lang="en-US" sz="2900" dirty="0" smtClean="0">
                <a:latin typeface="+mj-lt"/>
              </a:rPr>
              <a:t>t </a:t>
            </a:r>
            <a:r>
              <a:rPr lang="en-US" sz="2900" dirty="0" smtClean="0">
                <a:latin typeface="+mj-lt"/>
              </a:rPr>
              <a:t>is a universal tool and both girls and boys enjoy </a:t>
            </a:r>
            <a:r>
              <a:rPr lang="en-US" sz="2900" dirty="0" err="1" smtClean="0">
                <a:latin typeface="+mj-lt"/>
              </a:rPr>
              <a:t>L</a:t>
            </a:r>
            <a:r>
              <a:rPr lang="en-US" sz="2900" dirty="0" err="1" smtClean="0">
                <a:latin typeface="+mj-lt"/>
              </a:rPr>
              <a:t>egos</a:t>
            </a:r>
            <a:r>
              <a:rPr lang="en-US" sz="2900" dirty="0" smtClean="0">
                <a:latin typeface="+mj-lt"/>
              </a:rPr>
              <a:t>. When we use </a:t>
            </a:r>
            <a:r>
              <a:rPr lang="en-US" sz="2900" dirty="0" err="1" smtClean="0">
                <a:latin typeface="+mj-lt"/>
              </a:rPr>
              <a:t>L</a:t>
            </a:r>
            <a:r>
              <a:rPr lang="en-US" sz="2900" dirty="0" err="1" smtClean="0">
                <a:latin typeface="+mj-lt"/>
              </a:rPr>
              <a:t>egos</a:t>
            </a:r>
            <a:r>
              <a:rPr lang="en-US" sz="2900" dirty="0" smtClean="0">
                <a:latin typeface="+mj-lt"/>
              </a:rPr>
              <a:t> </a:t>
            </a:r>
            <a:r>
              <a:rPr lang="en-US" sz="2900" dirty="0" smtClean="0">
                <a:latin typeface="+mj-lt"/>
              </a:rPr>
              <a:t>we are </a:t>
            </a:r>
            <a:r>
              <a:rPr lang="en-US" sz="2900" dirty="0" smtClean="0">
                <a:latin typeface="+mj-lt"/>
              </a:rPr>
              <a:t> </a:t>
            </a:r>
            <a:r>
              <a:rPr lang="en-US" sz="2900" dirty="0" smtClean="0">
                <a:latin typeface="+mj-lt"/>
              </a:rPr>
              <a:t>most of the time half class that is to </a:t>
            </a:r>
            <a:r>
              <a:rPr lang="en-US" sz="2900" dirty="0" smtClean="0">
                <a:latin typeface="+mj-lt"/>
              </a:rPr>
              <a:t>say, </a:t>
            </a:r>
            <a:r>
              <a:rPr lang="en-US" sz="2900" dirty="0" smtClean="0">
                <a:latin typeface="+mj-lt"/>
              </a:rPr>
              <a:t>about 12 or 13 pupils. We try to give a </a:t>
            </a:r>
            <a:r>
              <a:rPr lang="en-US" sz="2900" dirty="0" smtClean="0">
                <a:latin typeface="+mj-lt"/>
              </a:rPr>
              <a:t>limited </a:t>
            </a:r>
            <a:r>
              <a:rPr lang="en-US" sz="2900" dirty="0" smtClean="0">
                <a:latin typeface="+mj-lt"/>
              </a:rPr>
              <a:t>time ( often 5 or 10 minutes for a creation) pupils like it, they think it is </a:t>
            </a:r>
            <a:r>
              <a:rPr lang="en-US" sz="2900" dirty="0" smtClean="0">
                <a:latin typeface="+mj-lt"/>
              </a:rPr>
              <a:t> exciting </a:t>
            </a:r>
            <a:r>
              <a:rPr lang="en-US" sz="2900" dirty="0" smtClean="0">
                <a:latin typeface="+mj-lt"/>
              </a:rPr>
              <a:t>.</a:t>
            </a:r>
            <a:br>
              <a:rPr lang="en-US" sz="2900" dirty="0" smtClean="0">
                <a:latin typeface="+mj-lt"/>
              </a:rPr>
            </a:br>
            <a:r>
              <a:rPr lang="en-US" sz="2900" dirty="0" smtClean="0">
                <a:latin typeface="+mj-lt"/>
              </a:rPr>
              <a:t>We use </a:t>
            </a:r>
            <a:r>
              <a:rPr lang="en-US" sz="2900" dirty="0" err="1" smtClean="0">
                <a:latin typeface="+mj-lt"/>
              </a:rPr>
              <a:t>L</a:t>
            </a:r>
            <a:r>
              <a:rPr lang="en-US" sz="2900" dirty="0" err="1" smtClean="0">
                <a:latin typeface="+mj-lt"/>
              </a:rPr>
              <a:t>egos</a:t>
            </a:r>
            <a:r>
              <a:rPr lang="en-US" sz="2900" dirty="0" smtClean="0">
                <a:latin typeface="+mj-lt"/>
              </a:rPr>
              <a:t> </a:t>
            </a:r>
            <a:r>
              <a:rPr lang="en-US" sz="2900" dirty="0" smtClean="0">
                <a:latin typeface="+mj-lt"/>
              </a:rPr>
              <a:t>from the nursery to the primary school. Some </a:t>
            </a:r>
            <a:r>
              <a:rPr lang="en-US" sz="2900" dirty="0" smtClean="0">
                <a:latin typeface="+mj-lt"/>
              </a:rPr>
              <a:t>teachers </a:t>
            </a:r>
            <a:r>
              <a:rPr lang="en-US" sz="2900" dirty="0" smtClean="0">
                <a:latin typeface="+mj-lt"/>
              </a:rPr>
              <a:t>use them a lot for </a:t>
            </a:r>
            <a:r>
              <a:rPr lang="en-US" sz="2900" dirty="0" err="1" smtClean="0">
                <a:latin typeface="+mj-lt"/>
              </a:rPr>
              <a:t>M</a:t>
            </a:r>
            <a:r>
              <a:rPr lang="en-US" sz="2900" dirty="0" err="1" smtClean="0">
                <a:latin typeface="+mj-lt"/>
              </a:rPr>
              <a:t>aths</a:t>
            </a:r>
            <a:r>
              <a:rPr lang="en-US" sz="2900" dirty="0" smtClean="0">
                <a:latin typeface="+mj-lt"/>
              </a:rPr>
              <a:t> </a:t>
            </a:r>
            <a:r>
              <a:rPr lang="en-US" sz="2900" dirty="0" smtClean="0">
                <a:latin typeface="+mj-lt"/>
              </a:rPr>
              <a:t>, geometry but also for </a:t>
            </a:r>
            <a:r>
              <a:rPr lang="en-US" sz="2900" dirty="0" smtClean="0">
                <a:latin typeface="+mj-lt"/>
              </a:rPr>
              <a:t>F</a:t>
            </a:r>
            <a:r>
              <a:rPr lang="en-US" sz="2900" dirty="0" smtClean="0">
                <a:latin typeface="+mj-lt"/>
              </a:rPr>
              <a:t>rench </a:t>
            </a:r>
            <a:r>
              <a:rPr lang="en-US" sz="2900" dirty="0" smtClean="0">
                <a:latin typeface="+mj-lt"/>
              </a:rPr>
              <a:t>.</a:t>
            </a:r>
            <a:br>
              <a:rPr lang="en-US" sz="2900" dirty="0" smtClean="0">
                <a:latin typeface="+mj-lt"/>
              </a:rPr>
            </a:br>
            <a:r>
              <a:rPr lang="en-US" sz="2900" dirty="0" smtClean="0">
                <a:latin typeface="+mj-lt"/>
              </a:rPr>
              <a:t>In </a:t>
            </a:r>
            <a:r>
              <a:rPr lang="en-US" sz="2900" dirty="0" smtClean="0">
                <a:latin typeface="+mj-lt"/>
              </a:rPr>
              <a:t>E</a:t>
            </a:r>
            <a:r>
              <a:rPr lang="en-US" sz="2900" dirty="0" smtClean="0">
                <a:latin typeface="+mj-lt"/>
              </a:rPr>
              <a:t>nglish </a:t>
            </a:r>
            <a:r>
              <a:rPr lang="en-US" sz="2900" dirty="0" smtClean="0">
                <a:latin typeface="+mj-lt"/>
              </a:rPr>
              <a:t>I</a:t>
            </a:r>
            <a:r>
              <a:rPr lang="en-US" sz="2900" dirty="0" smtClean="0">
                <a:latin typeface="+mj-lt"/>
              </a:rPr>
              <a:t> </a:t>
            </a:r>
            <a:r>
              <a:rPr lang="en-US" sz="2900" dirty="0" smtClean="0">
                <a:latin typeface="+mj-lt"/>
              </a:rPr>
              <a:t>use them a lot in primary school as </a:t>
            </a:r>
            <a:r>
              <a:rPr lang="en-US" sz="2900" dirty="0" smtClean="0">
                <a:latin typeface="+mj-lt"/>
              </a:rPr>
              <a:t>I</a:t>
            </a:r>
            <a:r>
              <a:rPr lang="en-US" sz="2900" dirty="0" smtClean="0">
                <a:latin typeface="+mj-lt"/>
              </a:rPr>
              <a:t> </a:t>
            </a:r>
            <a:r>
              <a:rPr lang="en-US" sz="2900" dirty="0" smtClean="0">
                <a:latin typeface="+mj-lt"/>
              </a:rPr>
              <a:t>told before to illustrate my lessons but also in nursery to develop imagination and creativity </a:t>
            </a:r>
            <a:r>
              <a:rPr lang="en-US" sz="2900" dirty="0" smtClean="0">
                <a:latin typeface="+mj-lt"/>
              </a:rPr>
              <a:t>( </a:t>
            </a:r>
            <a:r>
              <a:rPr lang="en-US" sz="2900" dirty="0" smtClean="0">
                <a:latin typeface="+mj-lt"/>
              </a:rPr>
              <a:t>pupils aged 4 / 5 and 6 had to create stickman ´s family based on the book to learn the family vocabulary and adjectives such as </a:t>
            </a:r>
            <a:r>
              <a:rPr lang="en-US" sz="2900" dirty="0" smtClean="0">
                <a:latin typeface="+mj-lt"/>
              </a:rPr>
              <a:t>small, big, </a:t>
            </a:r>
            <a:r>
              <a:rPr lang="en-US" sz="2900" dirty="0" smtClean="0">
                <a:latin typeface="+mj-lt"/>
              </a:rPr>
              <a:t>thin ...)</a:t>
            </a:r>
            <a:endParaRPr lang="fr-FR" sz="29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042701" y="878491"/>
            <a:ext cx="8015764" cy="2695982"/>
          </a:xfrm>
        </p:spPr>
        <p:txBody>
          <a:bodyPr/>
          <a:lstStyle/>
          <a:p>
            <a:r>
              <a:rPr lang="fr-FR" sz="3600" b="1" dirty="0" smtClean="0">
                <a:solidFill>
                  <a:srgbClr val="92D050"/>
                </a:solidFill>
              </a:rPr>
              <a:t>2. WORKING </a:t>
            </a:r>
            <a:r>
              <a:rPr lang="fr-FR" sz="3600" b="1" dirty="0" smtClean="0">
                <a:solidFill>
                  <a:srgbClr val="92D050"/>
                </a:solidFill>
              </a:rPr>
              <a:t>WITH </a:t>
            </a:r>
            <a:r>
              <a:rPr lang="fr-FR" sz="3600" b="1" dirty="0" smtClean="0">
                <a:solidFill>
                  <a:srgbClr val="92D050"/>
                </a:solidFill>
              </a:rPr>
              <a:t>LEGO</a:t>
            </a:r>
            <a:endParaRPr lang="fr-FR" sz="3600" b="1" dirty="0">
              <a:solidFill>
                <a:srgbClr val="92D05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55234" y="326570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5343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>
                <a:solidFill>
                  <a:srgbClr val="92D050"/>
                </a:solidFill>
              </a:rPr>
              <a:t>GRAMMAR WITH LEGOS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10657" y="2281238"/>
            <a:ext cx="4679949" cy="3509962"/>
          </a:xfrm>
        </p:spPr>
      </p:pic>
      <p:pic>
        <p:nvPicPr>
          <p:cNvPr id="6" name="Espace réservé du contenu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503" y="2228756"/>
            <a:ext cx="4501930" cy="3375118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55234" y="365760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8901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>
                <a:solidFill>
                  <a:srgbClr val="92D050"/>
                </a:solidFill>
              </a:rPr>
              <a:t>GRAMMAR WITH LEGOS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16"/>
          <a:stretch/>
        </p:blipFill>
        <p:spPr>
          <a:xfrm>
            <a:off x="854810" y="1562781"/>
            <a:ext cx="4681791" cy="3509962"/>
          </a:xfr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55" t="18909" b="20364"/>
          <a:stretch/>
        </p:blipFill>
        <p:spPr>
          <a:xfrm>
            <a:off x="6139542" y="3187337"/>
            <a:ext cx="4528457" cy="2181497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42171" y="313507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1993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>
                <a:solidFill>
                  <a:srgbClr val="92D050"/>
                </a:solidFill>
              </a:rPr>
              <a:t>WRITING WITH LEGOS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1637016" y="1804820"/>
            <a:ext cx="4256478" cy="456569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225457" y="1782076"/>
            <a:ext cx="4256480" cy="4611187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55233" y="391885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4867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>
                <a:solidFill>
                  <a:srgbClr val="92D050"/>
                </a:solidFill>
              </a:rPr>
              <a:t>MATHS WITH LEGOS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0" y="2037806"/>
            <a:ext cx="5068389" cy="380129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8078" y="2037806"/>
            <a:ext cx="5070385" cy="3801292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29109" y="352696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973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2701" y="1750423"/>
            <a:ext cx="8015764" cy="4441371"/>
          </a:xfrm>
        </p:spPr>
        <p:txBody>
          <a:bodyPr>
            <a:noAutofit/>
          </a:bodyPr>
          <a:lstStyle/>
          <a:p>
            <a:r>
              <a:rPr lang="fr-FR" sz="2000" cap="small" dirty="0" smtClean="0"/>
              <a:t>the first </a:t>
            </a:r>
            <a:r>
              <a:rPr lang="fr-FR" sz="2000" cap="small" dirty="0" err="1" smtClean="0"/>
              <a:t>year</a:t>
            </a:r>
            <a:r>
              <a:rPr lang="fr-FR" sz="2000" cap="small" dirty="0" smtClean="0"/>
              <a:t> of </a:t>
            </a:r>
            <a:r>
              <a:rPr lang="fr-FR" sz="2000" cap="small" dirty="0" err="1" smtClean="0"/>
              <a:t>our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project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we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worked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mainly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with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playmos</a:t>
            </a:r>
            <a:r>
              <a:rPr lang="fr-FR" sz="2000" cap="small" dirty="0" smtClean="0"/>
              <a:t>.</a:t>
            </a:r>
            <a:br>
              <a:rPr lang="fr-FR" sz="2000" cap="small" dirty="0" smtClean="0"/>
            </a:br>
            <a:r>
              <a:rPr lang="fr-FR" sz="2000" cap="small" dirty="0" smtClean="0"/>
              <a:t>for description , </a:t>
            </a:r>
            <a:r>
              <a:rPr lang="fr-FR" sz="2000" cap="small" dirty="0" err="1" smtClean="0"/>
              <a:t>colours</a:t>
            </a:r>
            <a:r>
              <a:rPr lang="fr-FR" sz="2000" cap="small" dirty="0" smtClean="0"/>
              <a:t> and jobs and to mime </a:t>
            </a:r>
            <a:r>
              <a:rPr lang="fr-FR" sz="2000" cap="small" dirty="0" err="1" smtClean="0"/>
              <a:t>some</a:t>
            </a:r>
            <a:r>
              <a:rPr lang="fr-FR" sz="2000" cap="small" dirty="0" smtClean="0"/>
              <a:t> situations.</a:t>
            </a:r>
            <a:br>
              <a:rPr lang="fr-FR" sz="2000" cap="small" dirty="0" smtClean="0"/>
            </a:br>
            <a:r>
              <a:rPr lang="fr-FR" sz="2000" cap="small" dirty="0" smtClean="0"/>
              <a:t>but </a:t>
            </a:r>
            <a:r>
              <a:rPr lang="fr-FR" sz="2000" cap="small" dirty="0" err="1" smtClean="0"/>
              <a:t>quickly</a:t>
            </a:r>
            <a:r>
              <a:rPr lang="fr-FR" sz="2000" cap="small" dirty="0" smtClean="0"/>
              <a:t>, </a:t>
            </a:r>
            <a:r>
              <a:rPr lang="fr-FR" sz="2000" cap="small" dirty="0" err="1" smtClean="0"/>
              <a:t>we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realized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that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legos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offered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much</a:t>
            </a:r>
            <a:r>
              <a:rPr lang="fr-FR" sz="2000" cap="small" dirty="0" smtClean="0"/>
              <a:t> more </a:t>
            </a:r>
            <a:r>
              <a:rPr lang="fr-FR" sz="2000" cap="small" dirty="0" err="1" smtClean="0"/>
              <a:t>possibilities</a:t>
            </a:r>
            <a:r>
              <a:rPr lang="fr-FR" sz="2000" cap="small" dirty="0" smtClean="0"/>
              <a:t> and </a:t>
            </a:r>
            <a:r>
              <a:rPr lang="fr-FR" sz="2000" cap="small" dirty="0" err="1" smtClean="0"/>
              <a:t>pupils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prefered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creating</a:t>
            </a:r>
            <a:r>
              <a:rPr lang="fr-FR" sz="2000" cap="small" dirty="0" smtClean="0"/>
              <a:t>, </a:t>
            </a:r>
            <a:r>
              <a:rPr lang="fr-FR" sz="2000" cap="small" dirty="0" err="1" smtClean="0"/>
              <a:t>inventing</a:t>
            </a:r>
            <a:r>
              <a:rPr lang="fr-FR" sz="2000" cap="small" dirty="0" smtClean="0"/>
              <a:t> and building </a:t>
            </a:r>
            <a:r>
              <a:rPr lang="fr-FR" sz="2000" cap="small" dirty="0" err="1" smtClean="0"/>
              <a:t>with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legos</a:t>
            </a:r>
            <a:r>
              <a:rPr lang="fr-FR" sz="2000" cap="small" dirty="0" smtClean="0"/>
              <a:t>.</a:t>
            </a:r>
            <a:br>
              <a:rPr lang="fr-FR" sz="2000" cap="small" dirty="0" smtClean="0"/>
            </a:br>
            <a:r>
              <a:rPr lang="fr-FR" sz="2000" cap="small" dirty="0" smtClean="0"/>
              <a:t>but, of course, </a:t>
            </a:r>
            <a:r>
              <a:rPr lang="fr-FR" sz="2000" cap="small" dirty="0" err="1" smtClean="0"/>
              <a:t>everytime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we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worked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with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playmos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we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were</a:t>
            </a:r>
            <a:r>
              <a:rPr lang="fr-FR" sz="2000" cap="small" dirty="0" smtClean="0"/>
              <a:t> sûre </a:t>
            </a:r>
            <a:r>
              <a:rPr lang="fr-FR" sz="2000" cap="small" dirty="0" err="1" smtClean="0"/>
              <a:t>that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it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was</a:t>
            </a:r>
            <a:r>
              <a:rPr lang="fr-FR" sz="2000" cap="small" dirty="0" smtClean="0"/>
              <a:t> a </a:t>
            </a:r>
            <a:r>
              <a:rPr lang="fr-FR" sz="2000" cap="small" dirty="0" err="1" smtClean="0"/>
              <a:t>great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success</a:t>
            </a:r>
            <a:r>
              <a:rPr lang="fr-FR" sz="2000" cap="small" dirty="0" smtClean="0"/>
              <a:t> ( </a:t>
            </a:r>
            <a:r>
              <a:rPr lang="fr-FR" sz="2000" cap="small" dirty="0" err="1" smtClean="0"/>
              <a:t>when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we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discovered</a:t>
            </a:r>
            <a:r>
              <a:rPr lang="fr-FR" sz="2000" cap="small" dirty="0" smtClean="0"/>
              <a:t> the </a:t>
            </a:r>
            <a:r>
              <a:rPr lang="fr-FR" sz="2000" cap="small" dirty="0" err="1" smtClean="0"/>
              <a:t>vocabulary</a:t>
            </a:r>
            <a:r>
              <a:rPr lang="fr-FR" sz="2000" cap="small" dirty="0" smtClean="0"/>
              <a:t> of the house </a:t>
            </a:r>
            <a:r>
              <a:rPr lang="fr-FR" sz="2000" cap="small" dirty="0" err="1" smtClean="0"/>
              <a:t>they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really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enjoyed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speaking</a:t>
            </a:r>
            <a:r>
              <a:rPr lang="fr-FR" sz="2000" cap="small" dirty="0" smtClean="0"/>
              <a:t> of the </a:t>
            </a:r>
            <a:r>
              <a:rPr lang="fr-FR" sz="2000" cap="small" dirty="0" err="1" smtClean="0"/>
              <a:t>different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rooms</a:t>
            </a:r>
            <a:r>
              <a:rPr lang="fr-FR" sz="2000" cap="small" dirty="0" smtClean="0"/>
              <a:t> in the </a:t>
            </a:r>
            <a:r>
              <a:rPr lang="fr-FR" sz="2000" cap="small" dirty="0" err="1" smtClean="0"/>
              <a:t>playmobil</a:t>
            </a:r>
            <a:r>
              <a:rPr lang="fr-FR" sz="2000" cap="small" dirty="0" smtClean="0"/>
              <a:t>’ </a:t>
            </a:r>
            <a:r>
              <a:rPr lang="fr-FR" sz="2000" cap="small" dirty="0" smtClean="0"/>
              <a:t>s house)</a:t>
            </a:r>
            <a:br>
              <a:rPr lang="fr-FR" sz="2000" cap="small" dirty="0" smtClean="0"/>
            </a:br>
            <a:r>
              <a:rPr lang="fr-FR" sz="2000" cap="small" dirty="0" err="1" smtClean="0"/>
              <a:t>each</a:t>
            </a:r>
            <a:r>
              <a:rPr lang="fr-FR" sz="2000" cap="small" dirty="0" smtClean="0"/>
              <a:t> time </a:t>
            </a:r>
            <a:r>
              <a:rPr lang="fr-FR" sz="2000" cap="small" dirty="0" err="1" smtClean="0"/>
              <a:t>we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used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playmos</a:t>
            </a:r>
            <a:r>
              <a:rPr lang="fr-FR" sz="2000" cap="small" dirty="0" smtClean="0"/>
              <a:t> , </a:t>
            </a:r>
            <a:r>
              <a:rPr lang="fr-FR" sz="2000" cap="small" dirty="0" err="1" smtClean="0"/>
              <a:t>it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was</a:t>
            </a:r>
            <a:r>
              <a:rPr lang="fr-FR" sz="2000" cap="small" dirty="0" smtClean="0"/>
              <a:t> the </a:t>
            </a:r>
            <a:r>
              <a:rPr lang="fr-FR" sz="2000" cap="small" dirty="0" err="1" smtClean="0"/>
              <a:t>same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that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we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did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with</a:t>
            </a:r>
            <a:r>
              <a:rPr lang="fr-FR" sz="2000" cap="small" dirty="0" smtClean="0"/>
              <a:t> </a:t>
            </a:r>
            <a:r>
              <a:rPr lang="fr-FR" sz="2000" cap="small" dirty="0" err="1" smtClean="0"/>
              <a:t>legos</a:t>
            </a:r>
            <a:r>
              <a:rPr lang="fr-FR" sz="2000" cap="small" dirty="0" smtClean="0"/>
              <a:t>, </a:t>
            </a:r>
            <a:r>
              <a:rPr lang="fr-FR" sz="2000" cap="small" dirty="0" smtClean="0"/>
              <a:t>  </a:t>
            </a:r>
            <a:r>
              <a:rPr lang="fr-FR" sz="2000" cap="small" dirty="0" smtClean="0"/>
              <a:t>in </a:t>
            </a:r>
            <a:r>
              <a:rPr lang="fr-FR" sz="2000" cap="small" dirty="0" err="1" smtClean="0"/>
              <a:t>small</a:t>
            </a:r>
            <a:r>
              <a:rPr lang="fr-FR" sz="2000" cap="small" dirty="0" smtClean="0"/>
              <a:t> groups of 4 or 5 </a:t>
            </a:r>
            <a:r>
              <a:rPr lang="fr-FR" sz="2000" cap="small" dirty="0" err="1" smtClean="0"/>
              <a:t>children</a:t>
            </a:r>
            <a:r>
              <a:rPr lang="fr-FR" sz="2000" cap="small" dirty="0" smtClean="0"/>
              <a:t>.</a:t>
            </a:r>
            <a:r>
              <a:rPr lang="fr-FR" sz="2000" dirty="0" smtClean="0">
                <a:latin typeface="Goudy Old Style" panose="02020502050305020303" pitchFamily="18" charset="0"/>
              </a:rPr>
              <a:t/>
            </a:r>
            <a:br>
              <a:rPr lang="fr-FR" sz="2000" dirty="0" smtClean="0">
                <a:latin typeface="Goudy Old Style" panose="02020502050305020303" pitchFamily="18" charset="0"/>
              </a:rPr>
            </a:br>
            <a:endParaRPr lang="fr-FR" sz="2000" dirty="0">
              <a:latin typeface="Goudy Old Style" panose="02020502050305020303" pitchFamily="18" charset="0"/>
            </a:endParaRPr>
          </a:p>
        </p:txBody>
      </p:sp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042701" y="878490"/>
            <a:ext cx="8015764" cy="4930027"/>
          </a:xfrm>
        </p:spPr>
        <p:txBody>
          <a:bodyPr/>
          <a:lstStyle/>
          <a:p>
            <a:r>
              <a:rPr lang="fr-FR" sz="3600" b="1" dirty="0" smtClean="0">
                <a:solidFill>
                  <a:srgbClr val="92D050"/>
                </a:solidFill>
              </a:rPr>
              <a:t>3.WORKING WITH PLAYMOBIL</a:t>
            </a:r>
            <a:endParaRPr lang="fr-FR" sz="3600" b="1" dirty="0">
              <a:solidFill>
                <a:srgbClr val="92D05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>
                <a:solidFill>
                  <a:srgbClr val="92D050"/>
                </a:solidFill>
              </a:rPr>
              <a:t>ARTCRAFTS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44" t="14857" r="15673" b="10879"/>
          <a:stretch/>
        </p:blipFill>
        <p:spPr>
          <a:xfrm>
            <a:off x="3278777" y="1632857"/>
            <a:ext cx="4010298" cy="4101737"/>
          </a:xfr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1733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614" y="745126"/>
            <a:ext cx="5409961" cy="304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9576" y="3112222"/>
            <a:ext cx="5286104" cy="2973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387737" y="1110343"/>
            <a:ext cx="4323806" cy="133241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 smtClean="0">
                <a:solidFill>
                  <a:srgbClr val="92D050"/>
                </a:solidFill>
              </a:rPr>
              <a:t>TALES WITH PLAYMO</a:t>
            </a:r>
            <a:endParaRPr lang="fr-FR" sz="3600" dirty="0">
              <a:solidFill>
                <a:srgbClr val="92D05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2857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95005" y="728254"/>
            <a:ext cx="7067005" cy="530025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72937" y="679269"/>
            <a:ext cx="7589520" cy="67926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DESCRIPTION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1644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95451" y="1090749"/>
            <a:ext cx="7384655" cy="470916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677886" y="953590"/>
            <a:ext cx="7515283" cy="98488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	</a:t>
            </a:r>
          </a:p>
          <a:p>
            <a:pPr algn="ctr"/>
            <a:r>
              <a:rPr lang="fr-FR" sz="2000" dirty="0" smtClean="0"/>
              <a:t>DRAWS ON JOBS</a:t>
            </a:r>
          </a:p>
          <a:p>
            <a:pPr algn="ctr"/>
            <a:endParaRPr lang="fr-FR" sz="20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8030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2701" y="2281199"/>
            <a:ext cx="9551276" cy="3509649"/>
          </a:xfrm>
        </p:spPr>
        <p:txBody>
          <a:bodyPr>
            <a:normAutofit/>
          </a:bodyPr>
          <a:lstStyle/>
          <a:p>
            <a:r>
              <a:rPr lang="fr-FR" sz="2800" dirty="0" smtClean="0"/>
              <a:t> </a:t>
            </a:r>
            <a:r>
              <a:rPr lang="fr-FR" sz="2800" dirty="0" smtClean="0"/>
              <a:t>  </a:t>
            </a:r>
            <a:r>
              <a:rPr lang="fr-FR" sz="2800" dirty="0" err="1" smtClean="0"/>
              <a:t>Except</a:t>
            </a:r>
            <a:r>
              <a:rPr lang="fr-FR" sz="2800" dirty="0" smtClean="0"/>
              <a:t> </a:t>
            </a:r>
            <a:r>
              <a:rPr lang="fr-FR" sz="2800" dirty="0" smtClean="0"/>
              <a:t>in </a:t>
            </a:r>
            <a:r>
              <a:rPr lang="fr-FR" sz="2800" dirty="0" smtClean="0"/>
              <a:t>nursery </a:t>
            </a:r>
            <a:r>
              <a:rPr lang="fr-FR" sz="2800" dirty="0" err="1" smtClean="0"/>
              <a:t>school</a:t>
            </a:r>
            <a:r>
              <a:rPr lang="fr-FR" sz="2800" dirty="0" smtClean="0"/>
              <a:t>, </a:t>
            </a:r>
            <a:r>
              <a:rPr lang="fr-FR" sz="2800" dirty="0" err="1" smtClean="0"/>
              <a:t>we</a:t>
            </a:r>
            <a:r>
              <a:rPr lang="fr-FR" sz="2800" dirty="0" smtClean="0"/>
              <a:t> </a:t>
            </a:r>
            <a:r>
              <a:rPr lang="fr-FR" sz="2800" dirty="0" err="1" smtClean="0"/>
              <a:t>did</a:t>
            </a:r>
            <a:r>
              <a:rPr lang="fr-FR" sz="2800" dirty="0" smtClean="0"/>
              <a:t> not use </a:t>
            </a:r>
            <a:r>
              <a:rPr lang="fr-FR" sz="2800" dirty="0" err="1" smtClean="0"/>
              <a:t>s</a:t>
            </a:r>
            <a:r>
              <a:rPr lang="fr-FR" sz="2800" dirty="0" err="1" smtClean="0"/>
              <a:t>chleich</a:t>
            </a:r>
            <a:r>
              <a:rPr lang="fr-FR" sz="2800" dirty="0" smtClean="0"/>
              <a:t> </a:t>
            </a:r>
            <a:r>
              <a:rPr lang="fr-FR" sz="2800" dirty="0" smtClean="0"/>
              <a:t>.</a:t>
            </a:r>
            <a:br>
              <a:rPr lang="fr-FR" sz="2800" dirty="0" smtClean="0"/>
            </a:br>
            <a:r>
              <a:rPr lang="fr-FR" sz="2800" dirty="0" err="1" smtClean="0"/>
              <a:t>perhaps</a:t>
            </a:r>
            <a:r>
              <a:rPr lang="fr-FR" sz="2800" dirty="0" smtClean="0"/>
              <a:t> </a:t>
            </a:r>
            <a:r>
              <a:rPr lang="fr-FR" sz="2800" dirty="0" err="1" smtClean="0"/>
              <a:t>because</a:t>
            </a:r>
            <a:r>
              <a:rPr lang="fr-FR" sz="2800" dirty="0" smtClean="0"/>
              <a:t> </a:t>
            </a:r>
            <a:r>
              <a:rPr lang="fr-FR" sz="2800" dirty="0" err="1" smtClean="0"/>
              <a:t>we</a:t>
            </a:r>
            <a:r>
              <a:rPr lang="fr-FR" sz="2800" dirty="0" smtClean="0"/>
              <a:t> </a:t>
            </a:r>
            <a:r>
              <a:rPr lang="fr-FR" sz="2800" dirty="0" err="1" smtClean="0"/>
              <a:t>thought</a:t>
            </a:r>
            <a:r>
              <a:rPr lang="fr-FR" sz="2800" dirty="0" smtClean="0"/>
              <a:t> </a:t>
            </a:r>
            <a:r>
              <a:rPr lang="fr-FR" sz="2800" dirty="0" err="1" smtClean="0"/>
              <a:t>that</a:t>
            </a:r>
            <a:r>
              <a:rPr lang="fr-FR" sz="2800" dirty="0" smtClean="0"/>
              <a:t> in </a:t>
            </a:r>
            <a:r>
              <a:rPr lang="fr-FR" sz="2800" dirty="0" err="1" smtClean="0"/>
              <a:t>primary</a:t>
            </a:r>
            <a:r>
              <a:rPr lang="fr-FR" sz="2800" dirty="0" smtClean="0"/>
              <a:t> </a:t>
            </a:r>
            <a:r>
              <a:rPr lang="fr-FR" sz="2800" dirty="0" err="1" smtClean="0"/>
              <a:t>school</a:t>
            </a:r>
            <a:r>
              <a:rPr lang="fr-FR" sz="2800" dirty="0" smtClean="0"/>
              <a:t> , </a:t>
            </a:r>
            <a:r>
              <a:rPr lang="fr-FR" sz="2800" dirty="0" err="1" smtClean="0"/>
              <a:t>pupils</a:t>
            </a:r>
            <a:r>
              <a:rPr lang="fr-FR" sz="2800" dirty="0" smtClean="0"/>
              <a:t> are a bit </a:t>
            </a:r>
            <a:r>
              <a:rPr lang="fr-FR" sz="2800" dirty="0" err="1" smtClean="0"/>
              <a:t>too</a:t>
            </a:r>
            <a:r>
              <a:rPr lang="fr-FR" sz="2800" dirty="0" smtClean="0"/>
              <a:t> </a:t>
            </a:r>
            <a:r>
              <a:rPr lang="fr-FR" sz="2800" dirty="0" err="1" smtClean="0"/>
              <a:t>old</a:t>
            </a:r>
            <a:r>
              <a:rPr lang="fr-FR" sz="2800" dirty="0" smtClean="0"/>
              <a:t> to </a:t>
            </a:r>
            <a:r>
              <a:rPr lang="fr-FR" sz="2800" dirty="0" err="1" smtClean="0"/>
              <a:t>play</a:t>
            </a:r>
            <a:r>
              <a:rPr lang="fr-FR" sz="2800" dirty="0" smtClean="0"/>
              <a:t> </a:t>
            </a:r>
            <a:r>
              <a:rPr lang="fr-FR" sz="2800" dirty="0" err="1" smtClean="0"/>
              <a:t>with</a:t>
            </a:r>
            <a:r>
              <a:rPr lang="fr-FR" sz="2800" dirty="0" smtClean="0"/>
              <a:t> </a:t>
            </a:r>
            <a:r>
              <a:rPr lang="fr-FR" sz="2800" dirty="0" err="1" smtClean="0"/>
              <a:t>them</a:t>
            </a:r>
            <a:r>
              <a:rPr lang="fr-FR" sz="2800" dirty="0" smtClean="0"/>
              <a:t>.</a:t>
            </a:r>
            <a:br>
              <a:rPr lang="fr-FR" sz="2800" dirty="0" smtClean="0"/>
            </a:br>
            <a:endParaRPr lang="fr-FR" sz="2800" dirty="0"/>
          </a:p>
        </p:txBody>
      </p:sp>
      <p:sp>
        <p:nvSpPr>
          <p:cNvPr id="5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 smtClean="0">
                <a:solidFill>
                  <a:srgbClr val="92D050"/>
                </a:solidFill>
              </a:rPr>
              <a:t>4.WORKING WITH SCHLEICH</a:t>
            </a:r>
            <a:endParaRPr lang="fr-FR" sz="3600" b="1" dirty="0">
              <a:solidFill>
                <a:srgbClr val="92D05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sz="2800" dirty="0" smtClean="0"/>
              <a:t> </a:t>
            </a:r>
            <a:r>
              <a:rPr lang="fr-FR" sz="2800" dirty="0" smtClean="0"/>
              <a:t>  The</a:t>
            </a:r>
            <a:r>
              <a:rPr lang="fr-FR" sz="2800" dirty="0" smtClean="0"/>
              <a:t> </a:t>
            </a:r>
            <a:r>
              <a:rPr lang="fr-FR" sz="2800" dirty="0" smtClean="0"/>
              <a:t>first </a:t>
            </a:r>
            <a:r>
              <a:rPr lang="fr-FR" sz="2800" dirty="0" err="1" smtClean="0"/>
              <a:t>year</a:t>
            </a:r>
            <a:r>
              <a:rPr lang="fr-FR" sz="2800" dirty="0" smtClean="0"/>
              <a:t> of the </a:t>
            </a:r>
            <a:r>
              <a:rPr lang="fr-FR" sz="2800" dirty="0" err="1" smtClean="0"/>
              <a:t>project</a:t>
            </a:r>
            <a:r>
              <a:rPr lang="fr-FR" sz="2800" dirty="0" smtClean="0"/>
              <a:t> , </a:t>
            </a:r>
            <a:r>
              <a:rPr lang="fr-FR" sz="2800" dirty="0" err="1" smtClean="0"/>
              <a:t>children’s</a:t>
            </a:r>
            <a:r>
              <a:rPr lang="fr-FR" sz="2800" dirty="0" smtClean="0"/>
              <a:t> </a:t>
            </a:r>
            <a:r>
              <a:rPr lang="fr-FR" sz="2800" dirty="0" err="1" smtClean="0"/>
              <a:t>literature</a:t>
            </a:r>
            <a:r>
              <a:rPr lang="fr-FR" sz="2800" dirty="0" smtClean="0"/>
              <a:t> </a:t>
            </a:r>
            <a:r>
              <a:rPr lang="fr-FR" sz="2800" dirty="0" err="1" smtClean="0"/>
              <a:t>was</a:t>
            </a:r>
            <a:r>
              <a:rPr lang="fr-FR" sz="2800" dirty="0" smtClean="0"/>
              <a:t> </a:t>
            </a:r>
            <a:r>
              <a:rPr lang="fr-FR" sz="2800" dirty="0" err="1" smtClean="0"/>
              <a:t>linked</a:t>
            </a:r>
            <a:r>
              <a:rPr lang="fr-FR" sz="2800" dirty="0" smtClean="0"/>
              <a:t> </a:t>
            </a:r>
            <a:r>
              <a:rPr lang="fr-FR" sz="2800" dirty="0" err="1" smtClean="0"/>
              <a:t>with</a:t>
            </a:r>
            <a:r>
              <a:rPr lang="fr-FR" sz="2800" dirty="0" smtClean="0"/>
              <a:t> a </a:t>
            </a:r>
            <a:r>
              <a:rPr lang="fr-FR" sz="2800" dirty="0" err="1" smtClean="0"/>
              <a:t>common</a:t>
            </a:r>
            <a:r>
              <a:rPr lang="fr-FR" sz="2800" dirty="0" smtClean="0"/>
              <a:t> </a:t>
            </a:r>
            <a:r>
              <a:rPr lang="fr-FR" sz="2800" dirty="0" err="1" smtClean="0"/>
              <a:t>project</a:t>
            </a:r>
            <a:r>
              <a:rPr lang="fr-FR" sz="2800" dirty="0" smtClean="0"/>
              <a:t> of all </a:t>
            </a:r>
            <a:r>
              <a:rPr lang="fr-FR" sz="2800" dirty="0" err="1" smtClean="0"/>
              <a:t>different</a:t>
            </a:r>
            <a:r>
              <a:rPr lang="fr-FR" sz="2800" dirty="0" smtClean="0"/>
              <a:t> classes of </a:t>
            </a:r>
            <a:r>
              <a:rPr lang="fr-FR" sz="2800" dirty="0" err="1" smtClean="0"/>
              <a:t>our</a:t>
            </a:r>
            <a:r>
              <a:rPr lang="fr-FR" sz="2800" dirty="0" smtClean="0"/>
              <a:t> </a:t>
            </a:r>
            <a:r>
              <a:rPr lang="fr-FR" sz="2800" dirty="0" err="1" smtClean="0"/>
              <a:t>school</a:t>
            </a:r>
            <a:r>
              <a:rPr lang="fr-FR" sz="2800" dirty="0" smtClean="0"/>
              <a:t> </a:t>
            </a:r>
            <a:r>
              <a:rPr lang="fr-FR" sz="2800" dirty="0" err="1" smtClean="0"/>
              <a:t>named</a:t>
            </a:r>
            <a:r>
              <a:rPr lang="fr-FR" sz="2800" dirty="0" smtClean="0"/>
              <a:t> </a:t>
            </a:r>
            <a:r>
              <a:rPr lang="fr-FR" sz="2800" dirty="0" err="1" smtClean="0"/>
              <a:t>E</a:t>
            </a:r>
            <a:r>
              <a:rPr lang="fr-FR" sz="2800" dirty="0" err="1" smtClean="0"/>
              <a:t>xpoesie</a:t>
            </a:r>
            <a:r>
              <a:rPr lang="fr-FR" sz="2800" dirty="0" smtClean="0"/>
              <a:t>.</a:t>
            </a:r>
            <a:br>
              <a:rPr lang="fr-FR" sz="2800" dirty="0" smtClean="0"/>
            </a:br>
            <a:r>
              <a:rPr lang="fr-FR" sz="2800" dirty="0" smtClean="0"/>
              <a:t>The </a:t>
            </a:r>
            <a:r>
              <a:rPr lang="fr-FR" sz="2800" dirty="0" smtClean="0"/>
              <a:t>main </a:t>
            </a:r>
            <a:r>
              <a:rPr lang="fr-FR" sz="2800" dirty="0" err="1" smtClean="0"/>
              <a:t>idea</a:t>
            </a:r>
            <a:r>
              <a:rPr lang="fr-FR" sz="2800" dirty="0" smtClean="0"/>
              <a:t> </a:t>
            </a:r>
            <a:r>
              <a:rPr lang="fr-FR" sz="2800" dirty="0" err="1" smtClean="0"/>
              <a:t>was</a:t>
            </a:r>
            <a:r>
              <a:rPr lang="fr-FR" sz="2800" dirty="0" smtClean="0"/>
              <a:t> to mix </a:t>
            </a:r>
            <a:r>
              <a:rPr lang="fr-FR" sz="2800" dirty="0" err="1" smtClean="0"/>
              <a:t>youth</a:t>
            </a:r>
            <a:r>
              <a:rPr lang="fr-FR" sz="2800" dirty="0" smtClean="0"/>
              <a:t> </a:t>
            </a:r>
            <a:r>
              <a:rPr lang="fr-FR" sz="2800" dirty="0" err="1" smtClean="0"/>
              <a:t>literature</a:t>
            </a:r>
            <a:r>
              <a:rPr lang="fr-FR" sz="2800" dirty="0" smtClean="0"/>
              <a:t> and </a:t>
            </a:r>
            <a:r>
              <a:rPr lang="fr-FR" sz="2800" dirty="0" err="1" smtClean="0"/>
              <a:t>artcrafts</a:t>
            </a:r>
            <a:r>
              <a:rPr lang="fr-FR" sz="2800" dirty="0" smtClean="0"/>
              <a:t>. </a:t>
            </a:r>
            <a:r>
              <a:rPr lang="fr-FR" sz="2800" dirty="0" err="1" smtClean="0"/>
              <a:t>it</a:t>
            </a:r>
            <a:r>
              <a:rPr lang="fr-FR" sz="2800" dirty="0" smtClean="0"/>
              <a:t> </a:t>
            </a:r>
            <a:r>
              <a:rPr lang="fr-FR" sz="2800" dirty="0" err="1" smtClean="0"/>
              <a:t>was</a:t>
            </a:r>
            <a:r>
              <a:rPr lang="fr-FR" sz="2800" dirty="0" smtClean="0"/>
              <a:t> a </a:t>
            </a:r>
            <a:r>
              <a:rPr lang="fr-FR" sz="2800" dirty="0" err="1" smtClean="0"/>
              <a:t>great</a:t>
            </a:r>
            <a:r>
              <a:rPr lang="fr-FR" sz="2800" dirty="0" smtClean="0"/>
              <a:t> </a:t>
            </a:r>
            <a:r>
              <a:rPr lang="fr-FR" sz="2800" dirty="0" err="1" smtClean="0"/>
              <a:t>success</a:t>
            </a:r>
            <a:r>
              <a:rPr lang="fr-FR" sz="2800" dirty="0" smtClean="0"/>
              <a:t> and </a:t>
            </a:r>
            <a:r>
              <a:rPr lang="fr-FR" sz="2800" dirty="0" err="1" smtClean="0"/>
              <a:t>our</a:t>
            </a:r>
            <a:r>
              <a:rPr lang="fr-FR" sz="2800" dirty="0" smtClean="0"/>
              <a:t> </a:t>
            </a:r>
            <a:r>
              <a:rPr lang="fr-FR" sz="2800" dirty="0" err="1" smtClean="0"/>
              <a:t>works</a:t>
            </a:r>
            <a:r>
              <a:rPr lang="fr-FR" sz="2800" dirty="0" smtClean="0"/>
              <a:t> </a:t>
            </a:r>
            <a:r>
              <a:rPr lang="fr-FR" sz="2800" dirty="0" err="1" smtClean="0"/>
              <a:t>were</a:t>
            </a:r>
            <a:r>
              <a:rPr lang="fr-FR" sz="2800" dirty="0" smtClean="0"/>
              <a:t> </a:t>
            </a:r>
            <a:r>
              <a:rPr lang="fr-FR" sz="2800" dirty="0" err="1" smtClean="0"/>
              <a:t>hung</a:t>
            </a:r>
            <a:r>
              <a:rPr lang="fr-FR" sz="2800" dirty="0" smtClean="0"/>
              <a:t> in an open </a:t>
            </a:r>
            <a:r>
              <a:rPr lang="fr-FR" sz="2800" dirty="0" err="1" smtClean="0"/>
              <a:t>space</a:t>
            </a:r>
            <a:r>
              <a:rPr lang="fr-FR" sz="2800" dirty="0" smtClean="0"/>
              <a:t> in </a:t>
            </a:r>
            <a:r>
              <a:rPr lang="fr-FR" sz="2800" dirty="0"/>
              <a:t>C</a:t>
            </a:r>
            <a:r>
              <a:rPr lang="fr-FR" sz="2800" dirty="0" smtClean="0"/>
              <a:t>lermont </a:t>
            </a:r>
            <a:r>
              <a:rPr lang="fr-FR" sz="2800" dirty="0"/>
              <a:t>F</a:t>
            </a:r>
            <a:r>
              <a:rPr lang="fr-FR" sz="2800" dirty="0" smtClean="0"/>
              <a:t>errand.</a:t>
            </a:r>
            <a:br>
              <a:rPr lang="fr-FR" sz="2800" dirty="0" smtClean="0"/>
            </a:br>
            <a:endParaRPr lang="fr-FR" sz="2800" dirty="0"/>
          </a:p>
        </p:txBody>
      </p:sp>
      <p:sp>
        <p:nvSpPr>
          <p:cNvPr id="5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 smtClean="0">
                <a:solidFill>
                  <a:srgbClr val="92D050"/>
                </a:solidFill>
              </a:rPr>
              <a:t>5. </a:t>
            </a:r>
            <a:r>
              <a:rPr lang="fr-FR" sz="3600" b="1" dirty="0" smtClean="0">
                <a:solidFill>
                  <a:srgbClr val="92D050"/>
                </a:solidFill>
              </a:rPr>
              <a:t>CHILDREN’S LITERATURE</a:t>
            </a:r>
            <a:endParaRPr lang="fr-FR" sz="3600" b="1" dirty="0">
              <a:solidFill>
                <a:srgbClr val="92D05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509452"/>
            <a:ext cx="9601196" cy="1776548"/>
          </a:xfrm>
        </p:spPr>
        <p:txBody>
          <a:bodyPr>
            <a:normAutofit/>
          </a:bodyPr>
          <a:lstStyle/>
          <a:p>
            <a:r>
              <a:rPr lang="fr-FR" sz="2400" dirty="0" smtClean="0">
                <a:solidFill>
                  <a:srgbClr val="92D050"/>
                </a:solidFill>
              </a:rPr>
              <a:t>EXPOESIE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9" name="Espace réservé du contenu 8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18" t="22581" r="15251" b="4484"/>
          <a:stretch/>
        </p:blipFill>
        <p:spPr>
          <a:xfrm>
            <a:off x="431074" y="1136468"/>
            <a:ext cx="5509955" cy="4049486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61" t="32560" r="20045" b="6494"/>
          <a:stretch/>
        </p:blipFill>
        <p:spPr>
          <a:xfrm>
            <a:off x="6061165" y="2416628"/>
            <a:ext cx="5681609" cy="3775166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9714" y="2534194"/>
            <a:ext cx="9771017" cy="3341673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/>
              <a:t>T</a:t>
            </a:r>
            <a:r>
              <a:rPr lang="fr-FR" sz="2400" dirty="0" smtClean="0"/>
              <a:t>he second </a:t>
            </a:r>
            <a:r>
              <a:rPr lang="fr-FR" sz="2400" dirty="0" err="1" smtClean="0"/>
              <a:t>year</a:t>
            </a:r>
            <a:r>
              <a:rPr lang="fr-FR" sz="2400" dirty="0" smtClean="0"/>
              <a:t> , </a:t>
            </a:r>
            <a:r>
              <a:rPr lang="fr-FR" sz="2400" dirty="0" err="1" smtClean="0"/>
              <a:t>we</a:t>
            </a:r>
            <a:r>
              <a:rPr lang="fr-FR" sz="2400" dirty="0" smtClean="0"/>
              <a:t> </a:t>
            </a:r>
            <a:r>
              <a:rPr lang="fr-FR" sz="2400" dirty="0" err="1" smtClean="0"/>
              <a:t>called</a:t>
            </a:r>
            <a:r>
              <a:rPr lang="fr-FR" sz="2400" dirty="0" smtClean="0"/>
              <a:t> </a:t>
            </a:r>
            <a:r>
              <a:rPr lang="fr-FR" sz="2400" dirty="0" err="1" smtClean="0"/>
              <a:t>it</a:t>
            </a:r>
            <a:r>
              <a:rPr lang="fr-FR" sz="2400" dirty="0" smtClean="0"/>
              <a:t> </a:t>
            </a:r>
            <a:r>
              <a:rPr lang="fr-FR" sz="2400" dirty="0" smtClean="0"/>
              <a:t>the  « </a:t>
            </a:r>
            <a:r>
              <a:rPr lang="fr-FR" sz="2400" dirty="0" err="1" smtClean="0"/>
              <a:t>fairy</a:t>
            </a:r>
            <a:r>
              <a:rPr lang="fr-FR" sz="2400" dirty="0" smtClean="0"/>
              <a:t> </a:t>
            </a:r>
            <a:r>
              <a:rPr lang="fr-FR" sz="2400" dirty="0" smtClean="0"/>
              <a:t>tale </a:t>
            </a:r>
            <a:r>
              <a:rPr lang="fr-FR" sz="2400" dirty="0" err="1" smtClean="0"/>
              <a:t>day</a:t>
            </a:r>
            <a:r>
              <a:rPr lang="fr-FR" sz="2400" dirty="0" smtClean="0"/>
              <a:t> » . </a:t>
            </a:r>
            <a:r>
              <a:rPr lang="fr-FR" sz="2400" dirty="0" smtClean="0"/>
              <a:t>A</a:t>
            </a:r>
            <a:r>
              <a:rPr lang="fr-FR" sz="2400" dirty="0" smtClean="0"/>
              <a:t>ll </a:t>
            </a:r>
            <a:r>
              <a:rPr lang="fr-FR" sz="2400" dirty="0" smtClean="0"/>
              <a:t>the </a:t>
            </a:r>
            <a:r>
              <a:rPr lang="fr-FR" sz="2400" dirty="0" err="1" smtClean="0"/>
              <a:t>teachers</a:t>
            </a:r>
            <a:r>
              <a:rPr lang="fr-FR" sz="2400" dirty="0" smtClean="0"/>
              <a:t> </a:t>
            </a:r>
            <a:r>
              <a:rPr lang="fr-FR" sz="2400" dirty="0" err="1" smtClean="0"/>
              <a:t>exchanged</a:t>
            </a:r>
            <a:r>
              <a:rPr lang="fr-FR" sz="2400" dirty="0" smtClean="0"/>
              <a:t> </a:t>
            </a:r>
            <a:r>
              <a:rPr lang="fr-FR" sz="2400" dirty="0" err="1" smtClean="0"/>
              <a:t>their</a:t>
            </a:r>
            <a:r>
              <a:rPr lang="fr-FR" sz="2400" dirty="0" smtClean="0"/>
              <a:t> classes and </a:t>
            </a:r>
            <a:r>
              <a:rPr lang="fr-FR" sz="2400" dirty="0" err="1" smtClean="0"/>
              <a:t>went</a:t>
            </a:r>
            <a:r>
              <a:rPr lang="fr-FR" sz="2400" dirty="0" smtClean="0"/>
              <a:t> in </a:t>
            </a:r>
            <a:r>
              <a:rPr lang="fr-FR" sz="2400" dirty="0" err="1" smtClean="0"/>
              <a:t>another</a:t>
            </a:r>
            <a:r>
              <a:rPr lang="fr-FR" sz="2400" dirty="0" smtClean="0"/>
              <a:t> </a:t>
            </a:r>
            <a:r>
              <a:rPr lang="fr-FR" sz="2400" dirty="0" err="1" smtClean="0"/>
              <a:t>classroom</a:t>
            </a:r>
            <a:r>
              <a:rPr lang="fr-FR" sz="2400" dirty="0" smtClean="0"/>
              <a:t> </a:t>
            </a:r>
            <a:r>
              <a:rPr lang="fr-FR" sz="2400" dirty="0" smtClean="0"/>
              <a:t>to </a:t>
            </a:r>
            <a:r>
              <a:rPr lang="fr-FR" sz="2400" dirty="0" err="1" smtClean="0"/>
              <a:t>read</a:t>
            </a:r>
            <a:r>
              <a:rPr lang="fr-FR" sz="2400" dirty="0" smtClean="0"/>
              <a:t> stories </a:t>
            </a:r>
            <a:r>
              <a:rPr lang="fr-FR" sz="2400" dirty="0" smtClean="0"/>
              <a:t>for</a:t>
            </a:r>
            <a:r>
              <a:rPr lang="fr-FR" sz="2400" dirty="0" smtClean="0"/>
              <a:t> </a:t>
            </a:r>
            <a:r>
              <a:rPr lang="fr-FR" sz="2400" dirty="0" err="1" smtClean="0"/>
              <a:t>other</a:t>
            </a:r>
            <a:r>
              <a:rPr lang="fr-FR" sz="2400" dirty="0" smtClean="0"/>
              <a:t> </a:t>
            </a:r>
            <a:r>
              <a:rPr lang="fr-FR" sz="2400" dirty="0" err="1" smtClean="0"/>
              <a:t>pupils</a:t>
            </a:r>
            <a:r>
              <a:rPr lang="fr-FR" sz="2400" dirty="0" smtClean="0"/>
              <a:t> . </a:t>
            </a:r>
            <a:r>
              <a:rPr lang="fr-FR" sz="2400" dirty="0" err="1" smtClean="0"/>
              <a:t>They</a:t>
            </a:r>
            <a:r>
              <a:rPr lang="fr-FR" sz="2400" dirty="0" smtClean="0"/>
              <a:t> </a:t>
            </a:r>
            <a:r>
              <a:rPr lang="fr-FR" sz="2400" dirty="0" err="1" smtClean="0"/>
              <a:t>enjoyed</a:t>
            </a:r>
            <a:r>
              <a:rPr lang="fr-FR" sz="2400" dirty="0" smtClean="0"/>
              <a:t> </a:t>
            </a:r>
            <a:r>
              <a:rPr lang="fr-FR" sz="2400" dirty="0" err="1" smtClean="0"/>
              <a:t>changing</a:t>
            </a:r>
            <a:r>
              <a:rPr lang="fr-FR" sz="2400" dirty="0" smtClean="0"/>
              <a:t> </a:t>
            </a:r>
            <a:r>
              <a:rPr lang="fr-FR" sz="2400" dirty="0" err="1" smtClean="0"/>
              <a:t>teachers</a:t>
            </a:r>
            <a:r>
              <a:rPr lang="fr-FR" sz="2400" dirty="0" smtClean="0"/>
              <a:t> for one </a:t>
            </a:r>
            <a:r>
              <a:rPr lang="fr-FR" sz="2400" dirty="0" err="1" smtClean="0"/>
              <a:t>day</a:t>
            </a:r>
            <a:r>
              <a:rPr lang="fr-FR" sz="2400" dirty="0" smtClean="0"/>
              <a:t>.</a:t>
            </a:r>
            <a:endParaRPr lang="fr-FR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>
                <a:solidFill>
                  <a:srgbClr val="92D050"/>
                </a:solidFill>
              </a:rPr>
              <a:t>TALES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54" t="22009" r="20703" b="8848"/>
          <a:stretch/>
        </p:blipFill>
        <p:spPr>
          <a:xfrm>
            <a:off x="2547257" y="1358694"/>
            <a:ext cx="6191793" cy="4513297"/>
          </a:xfr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0263" y="1097280"/>
            <a:ext cx="11077303" cy="4778587"/>
          </a:xfrm>
        </p:spPr>
        <p:txBody>
          <a:bodyPr>
            <a:normAutofit fontScale="92500"/>
          </a:bodyPr>
          <a:lstStyle/>
          <a:p>
            <a:r>
              <a:rPr lang="fr-FR" sz="2000" dirty="0" smtClean="0"/>
              <a:t> </a:t>
            </a:r>
            <a:r>
              <a:rPr lang="fr-FR" sz="2000" dirty="0" smtClean="0"/>
              <a:t>   This</a:t>
            </a:r>
            <a:r>
              <a:rPr lang="fr-FR" sz="2000" dirty="0" smtClean="0"/>
              <a:t> </a:t>
            </a:r>
            <a:r>
              <a:rPr lang="fr-FR" sz="2000" dirty="0" err="1" smtClean="0"/>
              <a:t>year</a:t>
            </a:r>
            <a:r>
              <a:rPr lang="fr-FR" sz="2000" dirty="0" smtClean="0"/>
              <a:t> , </a:t>
            </a:r>
            <a:r>
              <a:rPr lang="fr-FR" sz="2000" dirty="0" err="1" smtClean="0"/>
              <a:t>our</a:t>
            </a:r>
            <a:r>
              <a:rPr lang="fr-FR" sz="2000" dirty="0" smtClean="0"/>
              <a:t> </a:t>
            </a:r>
            <a:r>
              <a:rPr lang="fr-FR" sz="2000" dirty="0" err="1" smtClean="0"/>
              <a:t>common</a:t>
            </a:r>
            <a:r>
              <a:rPr lang="fr-FR" sz="2000" dirty="0" smtClean="0"/>
              <a:t> </a:t>
            </a:r>
            <a:r>
              <a:rPr lang="fr-FR" sz="2000" dirty="0" err="1" smtClean="0"/>
              <a:t>project</a:t>
            </a:r>
            <a:r>
              <a:rPr lang="fr-FR" sz="2000" dirty="0" smtClean="0"/>
              <a:t> </a:t>
            </a:r>
            <a:r>
              <a:rPr lang="fr-FR" sz="2000" dirty="0" err="1" smtClean="0"/>
              <a:t>was</a:t>
            </a:r>
            <a:r>
              <a:rPr lang="fr-FR" sz="2000" dirty="0" smtClean="0"/>
              <a:t> </a:t>
            </a:r>
            <a:r>
              <a:rPr lang="fr-FR" sz="2000" dirty="0" err="1" smtClean="0"/>
              <a:t>S</a:t>
            </a:r>
            <a:r>
              <a:rPr lang="fr-FR" sz="2000" dirty="0" err="1" smtClean="0"/>
              <a:t>tickman</a:t>
            </a:r>
            <a:r>
              <a:rPr lang="fr-FR" sz="2000" dirty="0" smtClean="0"/>
              <a:t> .</a:t>
            </a:r>
            <a:r>
              <a:rPr lang="fr-FR" sz="2000" dirty="0" err="1" smtClean="0"/>
              <a:t>W</a:t>
            </a:r>
            <a:r>
              <a:rPr lang="fr-FR" sz="2000" dirty="0" err="1" smtClean="0"/>
              <a:t>e</a:t>
            </a:r>
            <a:r>
              <a:rPr lang="fr-FR" sz="2000" dirty="0" smtClean="0"/>
              <a:t> </a:t>
            </a:r>
            <a:r>
              <a:rPr lang="fr-FR" sz="2000" dirty="0" err="1" smtClean="0"/>
              <a:t>worked</a:t>
            </a:r>
            <a:r>
              <a:rPr lang="fr-FR" sz="2000" dirty="0" smtClean="0"/>
              <a:t> on </a:t>
            </a:r>
            <a:r>
              <a:rPr lang="fr-FR" sz="2000" dirty="0" err="1" smtClean="0"/>
              <a:t>it</a:t>
            </a:r>
            <a:r>
              <a:rPr lang="fr-FR" sz="2000" dirty="0" smtClean="0"/>
              <a:t> </a:t>
            </a:r>
            <a:r>
              <a:rPr lang="fr-FR" sz="2000" dirty="0" err="1" smtClean="0"/>
              <a:t>just</a:t>
            </a:r>
            <a:r>
              <a:rPr lang="fr-FR" sz="2000" dirty="0" smtClean="0"/>
              <a:t> </a:t>
            </a:r>
            <a:r>
              <a:rPr lang="fr-FR" sz="2000" dirty="0" err="1" smtClean="0"/>
              <a:t>before</a:t>
            </a:r>
            <a:r>
              <a:rPr lang="fr-FR" sz="2000" dirty="0" smtClean="0"/>
              <a:t> </a:t>
            </a:r>
            <a:r>
              <a:rPr lang="fr-FR" sz="2000" dirty="0" smtClean="0"/>
              <a:t>C</a:t>
            </a:r>
            <a:r>
              <a:rPr lang="fr-FR" sz="2000" dirty="0" smtClean="0"/>
              <a:t>hristmas </a:t>
            </a:r>
            <a:r>
              <a:rPr lang="fr-FR" sz="2000" dirty="0" smtClean="0"/>
              <a:t>. </a:t>
            </a:r>
            <a:r>
              <a:rPr lang="fr-FR" sz="2000" dirty="0" smtClean="0"/>
              <a:t>Nursery </a:t>
            </a:r>
            <a:r>
              <a:rPr lang="fr-FR" sz="2000" dirty="0" err="1" smtClean="0"/>
              <a:t>school</a:t>
            </a:r>
            <a:r>
              <a:rPr lang="fr-FR" sz="2000" dirty="0" smtClean="0"/>
              <a:t> and 3 classes </a:t>
            </a:r>
            <a:r>
              <a:rPr lang="fr-FR" sz="2000" dirty="0" err="1" smtClean="0"/>
              <a:t>participated</a:t>
            </a:r>
            <a:r>
              <a:rPr lang="fr-FR" sz="2000" dirty="0" smtClean="0"/>
              <a:t> (</a:t>
            </a:r>
            <a:r>
              <a:rPr lang="fr-FR" sz="2000" dirty="0" err="1" smtClean="0"/>
              <a:t>from</a:t>
            </a:r>
            <a:r>
              <a:rPr lang="fr-FR" sz="2000" dirty="0" smtClean="0"/>
              <a:t> 3 to 8 </a:t>
            </a:r>
            <a:r>
              <a:rPr lang="fr-FR" sz="2000" dirty="0" err="1" smtClean="0"/>
              <a:t>years</a:t>
            </a:r>
            <a:r>
              <a:rPr lang="fr-FR" sz="2000" dirty="0" smtClean="0"/>
              <a:t> </a:t>
            </a:r>
            <a:r>
              <a:rPr lang="fr-FR" sz="2000" dirty="0" err="1" smtClean="0"/>
              <a:t>old</a:t>
            </a:r>
            <a:r>
              <a:rPr lang="fr-FR" sz="2000" dirty="0" smtClean="0"/>
              <a:t> ) . </a:t>
            </a:r>
            <a:r>
              <a:rPr lang="fr-FR" sz="2000" dirty="0" smtClean="0"/>
              <a:t>The </a:t>
            </a:r>
            <a:r>
              <a:rPr lang="fr-FR" sz="2000" dirty="0" err="1" smtClean="0"/>
              <a:t>youngest</a:t>
            </a:r>
            <a:r>
              <a:rPr lang="fr-FR" sz="2000" dirty="0" smtClean="0"/>
              <a:t> </a:t>
            </a:r>
            <a:r>
              <a:rPr lang="fr-FR" sz="2000" dirty="0" err="1" smtClean="0"/>
              <a:t>had</a:t>
            </a:r>
            <a:r>
              <a:rPr lang="fr-FR" sz="2000" dirty="0" smtClean="0"/>
              <a:t> to </a:t>
            </a:r>
            <a:r>
              <a:rPr lang="fr-FR" sz="2000" dirty="0" err="1" smtClean="0"/>
              <a:t>describe</a:t>
            </a:r>
            <a:r>
              <a:rPr lang="fr-FR" sz="2000" dirty="0" smtClean="0"/>
              <a:t> </a:t>
            </a:r>
            <a:r>
              <a:rPr lang="fr-FR" sz="2000" dirty="0" err="1" smtClean="0"/>
              <a:t>S</a:t>
            </a:r>
            <a:r>
              <a:rPr lang="fr-FR" sz="2000" dirty="0" err="1" smtClean="0"/>
              <a:t>tickman</a:t>
            </a:r>
            <a:r>
              <a:rPr lang="fr-FR" sz="2000" dirty="0" smtClean="0"/>
              <a:t>’</a:t>
            </a:r>
            <a:r>
              <a:rPr lang="fr-FR" sz="2000" dirty="0" smtClean="0"/>
              <a:t> </a:t>
            </a:r>
            <a:r>
              <a:rPr lang="fr-FR" sz="2000" dirty="0" smtClean="0"/>
              <a:t>s </a:t>
            </a:r>
            <a:r>
              <a:rPr lang="fr-FR" sz="2000" dirty="0" err="1" smtClean="0"/>
              <a:t>family</a:t>
            </a:r>
            <a:r>
              <a:rPr lang="fr-FR" sz="2000" dirty="0" smtClean="0"/>
              <a:t> </a:t>
            </a:r>
            <a:r>
              <a:rPr lang="fr-FR" sz="2000" dirty="0" err="1" smtClean="0"/>
              <a:t>through</a:t>
            </a:r>
            <a:r>
              <a:rPr lang="fr-FR" sz="2000" dirty="0" smtClean="0"/>
              <a:t> </a:t>
            </a:r>
            <a:r>
              <a:rPr lang="fr-FR" sz="2000" dirty="0" err="1" smtClean="0"/>
              <a:t>draws</a:t>
            </a:r>
            <a:r>
              <a:rPr lang="fr-FR" sz="2000" dirty="0" smtClean="0"/>
              <a:t> or constructions made </a:t>
            </a:r>
            <a:r>
              <a:rPr lang="fr-FR" sz="2000" dirty="0" err="1" smtClean="0"/>
              <a:t>with</a:t>
            </a:r>
            <a:r>
              <a:rPr lang="fr-FR" sz="2000" dirty="0" smtClean="0"/>
              <a:t> </a:t>
            </a:r>
            <a:r>
              <a:rPr lang="fr-FR" sz="2000" dirty="0" err="1" smtClean="0"/>
              <a:t>legos</a:t>
            </a:r>
            <a:r>
              <a:rPr lang="fr-FR" sz="2000" dirty="0" smtClean="0"/>
              <a:t>. </a:t>
            </a:r>
            <a:r>
              <a:rPr lang="fr-FR" sz="2000" dirty="0" smtClean="0"/>
              <a:t>In </a:t>
            </a:r>
            <a:r>
              <a:rPr lang="fr-FR" sz="2000" dirty="0" err="1" smtClean="0"/>
              <a:t>primary</a:t>
            </a:r>
            <a:r>
              <a:rPr lang="fr-FR" sz="2000" dirty="0" smtClean="0"/>
              <a:t> , </a:t>
            </a:r>
            <a:r>
              <a:rPr lang="fr-FR" sz="2000" dirty="0" err="1" smtClean="0"/>
              <a:t>they</a:t>
            </a:r>
            <a:r>
              <a:rPr lang="fr-FR" sz="2000" dirty="0" smtClean="0"/>
              <a:t> </a:t>
            </a:r>
            <a:r>
              <a:rPr lang="fr-FR" sz="2000" dirty="0" err="1" smtClean="0"/>
              <a:t>had</a:t>
            </a:r>
            <a:r>
              <a:rPr lang="fr-FR" sz="2000" dirty="0" smtClean="0"/>
              <a:t> to </a:t>
            </a:r>
            <a:r>
              <a:rPr lang="fr-FR" sz="2000" dirty="0" err="1" smtClean="0"/>
              <a:t>read</a:t>
            </a:r>
            <a:r>
              <a:rPr lang="fr-FR" sz="2000" dirty="0" smtClean="0"/>
              <a:t> the book and stop at the middle of the story to imagine an end </a:t>
            </a:r>
            <a:r>
              <a:rPr lang="fr-FR" sz="2000" dirty="0" smtClean="0"/>
              <a:t>.</a:t>
            </a:r>
            <a:r>
              <a:rPr lang="fr-FR" sz="2000" dirty="0" err="1" smtClean="0"/>
              <a:t>T</a:t>
            </a:r>
            <a:r>
              <a:rPr lang="fr-FR" sz="2000" dirty="0" err="1" smtClean="0"/>
              <a:t>hey</a:t>
            </a:r>
            <a:r>
              <a:rPr lang="fr-FR" sz="2000" dirty="0" smtClean="0"/>
              <a:t> </a:t>
            </a:r>
            <a:r>
              <a:rPr lang="fr-FR" sz="2000" dirty="0" err="1" smtClean="0"/>
              <a:t>could</a:t>
            </a:r>
            <a:r>
              <a:rPr lang="fr-FR" sz="2000" dirty="0" smtClean="0"/>
              <a:t> </a:t>
            </a:r>
            <a:r>
              <a:rPr lang="fr-FR" sz="2000" dirty="0" err="1" smtClean="0"/>
              <a:t>learn</a:t>
            </a:r>
            <a:r>
              <a:rPr lang="fr-FR" sz="2000" dirty="0" smtClean="0"/>
              <a:t> all the </a:t>
            </a:r>
            <a:r>
              <a:rPr lang="fr-FR" sz="2000" dirty="0" err="1" smtClean="0"/>
              <a:t>vocabulary</a:t>
            </a:r>
            <a:r>
              <a:rPr lang="fr-FR" sz="2000" dirty="0" smtClean="0"/>
              <a:t> about feelings </a:t>
            </a:r>
            <a:r>
              <a:rPr lang="fr-FR" sz="2000" dirty="0" err="1" smtClean="0"/>
              <a:t>through</a:t>
            </a:r>
            <a:r>
              <a:rPr lang="fr-FR" sz="2000" dirty="0" smtClean="0"/>
              <a:t> all the </a:t>
            </a:r>
            <a:r>
              <a:rPr lang="fr-FR" sz="2000" dirty="0" err="1" smtClean="0"/>
              <a:t>adventures</a:t>
            </a:r>
            <a:r>
              <a:rPr lang="fr-FR" sz="2000" dirty="0" smtClean="0"/>
              <a:t> of </a:t>
            </a:r>
            <a:r>
              <a:rPr lang="fr-FR" sz="2000" dirty="0" err="1" smtClean="0"/>
              <a:t>stickman</a:t>
            </a:r>
            <a:r>
              <a:rPr lang="fr-FR" sz="2000" dirty="0" smtClean="0"/>
              <a:t>.</a:t>
            </a:r>
            <a:br>
              <a:rPr lang="fr-FR" sz="2000" dirty="0" smtClean="0"/>
            </a:br>
            <a:r>
              <a:rPr lang="fr-FR" sz="2000" dirty="0" err="1" smtClean="0"/>
              <a:t>B</a:t>
            </a:r>
            <a:r>
              <a:rPr lang="fr-FR" sz="2000" dirty="0" err="1" smtClean="0"/>
              <a:t>efore</a:t>
            </a:r>
            <a:r>
              <a:rPr lang="fr-FR" sz="2000" dirty="0" smtClean="0"/>
              <a:t> </a:t>
            </a:r>
            <a:r>
              <a:rPr lang="fr-FR" sz="2000" dirty="0" err="1" smtClean="0"/>
              <a:t>christmas</a:t>
            </a:r>
            <a:r>
              <a:rPr lang="fr-FR" sz="2000" dirty="0" smtClean="0"/>
              <a:t> </a:t>
            </a:r>
            <a:r>
              <a:rPr lang="fr-FR" sz="2000" dirty="0" err="1" smtClean="0"/>
              <a:t>holidays</a:t>
            </a:r>
            <a:r>
              <a:rPr lang="fr-FR" sz="2000" dirty="0" smtClean="0"/>
              <a:t> , all the </a:t>
            </a:r>
            <a:r>
              <a:rPr lang="fr-FR" sz="2000" dirty="0" err="1" smtClean="0"/>
              <a:t>children</a:t>
            </a:r>
            <a:r>
              <a:rPr lang="fr-FR" sz="2000" dirty="0" smtClean="0"/>
              <a:t> </a:t>
            </a:r>
            <a:r>
              <a:rPr lang="fr-FR" sz="2000" dirty="0" err="1" smtClean="0"/>
              <a:t>watched</a:t>
            </a:r>
            <a:r>
              <a:rPr lang="fr-FR" sz="2000" dirty="0" smtClean="0"/>
              <a:t> the film in </a:t>
            </a:r>
            <a:r>
              <a:rPr lang="fr-FR" sz="2000" dirty="0" smtClean="0"/>
              <a:t>E</a:t>
            </a:r>
            <a:r>
              <a:rPr lang="fr-FR" sz="2000" dirty="0" smtClean="0"/>
              <a:t>nglish </a:t>
            </a:r>
            <a:r>
              <a:rPr lang="fr-FR" sz="2000" dirty="0" smtClean="0"/>
              <a:t>and </a:t>
            </a:r>
            <a:r>
              <a:rPr lang="fr-FR" sz="2000" dirty="0" err="1" smtClean="0"/>
              <a:t>even</a:t>
            </a:r>
            <a:r>
              <a:rPr lang="fr-FR" sz="2000" dirty="0" smtClean="0"/>
              <a:t> the </a:t>
            </a:r>
            <a:r>
              <a:rPr lang="fr-FR" sz="2000" dirty="0" err="1" smtClean="0"/>
              <a:t>youngest</a:t>
            </a:r>
            <a:r>
              <a:rPr lang="fr-FR" sz="2000" dirty="0" smtClean="0"/>
              <a:t> </a:t>
            </a:r>
            <a:r>
              <a:rPr lang="fr-FR" sz="2000" dirty="0" err="1" smtClean="0"/>
              <a:t>could</a:t>
            </a:r>
            <a:r>
              <a:rPr lang="fr-FR" sz="2000" dirty="0" smtClean="0"/>
              <a:t> </a:t>
            </a:r>
            <a:r>
              <a:rPr lang="fr-FR" sz="2000" dirty="0" err="1" smtClean="0"/>
              <a:t>recognize</a:t>
            </a:r>
            <a:r>
              <a:rPr lang="fr-FR" sz="2000" dirty="0" smtClean="0"/>
              <a:t> </a:t>
            </a:r>
            <a:r>
              <a:rPr lang="fr-FR" sz="2000" dirty="0" err="1" smtClean="0"/>
              <a:t>many</a:t>
            </a:r>
            <a:r>
              <a:rPr lang="fr-FR" sz="2000" dirty="0" smtClean="0"/>
              <a:t> </a:t>
            </a:r>
            <a:r>
              <a:rPr lang="fr-FR" sz="2000" dirty="0" err="1" smtClean="0"/>
              <a:t>words</a:t>
            </a:r>
            <a:r>
              <a:rPr lang="fr-FR" sz="2000" dirty="0" smtClean="0"/>
              <a:t> and expressions </a:t>
            </a:r>
            <a:r>
              <a:rPr lang="fr-FR" sz="2000" dirty="0" err="1" smtClean="0"/>
              <a:t>that</a:t>
            </a:r>
            <a:r>
              <a:rPr lang="fr-FR" sz="2000" dirty="0" smtClean="0"/>
              <a:t> </a:t>
            </a:r>
            <a:r>
              <a:rPr lang="fr-FR" sz="2000" dirty="0" err="1" smtClean="0"/>
              <a:t>they</a:t>
            </a:r>
            <a:r>
              <a:rPr lang="fr-FR" sz="2000" dirty="0" smtClean="0"/>
              <a:t> </a:t>
            </a:r>
            <a:r>
              <a:rPr lang="fr-FR" sz="2000" dirty="0" err="1" smtClean="0"/>
              <a:t>heard</a:t>
            </a:r>
            <a:r>
              <a:rPr lang="fr-FR" sz="2000" dirty="0" smtClean="0"/>
              <a:t> </a:t>
            </a:r>
            <a:r>
              <a:rPr lang="fr-FR" sz="2000" dirty="0" err="1" smtClean="0"/>
              <a:t>before</a:t>
            </a:r>
            <a:r>
              <a:rPr lang="fr-FR" sz="2000" dirty="0" smtClean="0"/>
              <a:t> ( </a:t>
            </a:r>
            <a:r>
              <a:rPr lang="fr-FR" sz="2000" dirty="0" err="1" smtClean="0"/>
              <a:t>beware</a:t>
            </a:r>
            <a:r>
              <a:rPr lang="fr-FR" sz="2000" dirty="0" smtClean="0"/>
              <a:t> of the dog ...of the </a:t>
            </a:r>
            <a:r>
              <a:rPr lang="fr-FR" sz="2000" dirty="0" err="1" smtClean="0"/>
              <a:t>swan</a:t>
            </a:r>
            <a:r>
              <a:rPr lang="fr-FR" sz="2000" dirty="0" smtClean="0"/>
              <a:t>...)</a:t>
            </a:r>
          </a:p>
          <a:p>
            <a:r>
              <a:rPr lang="fr-FR" sz="2000" dirty="0" smtClean="0"/>
              <a:t> </a:t>
            </a:r>
            <a:r>
              <a:rPr lang="fr-FR" sz="2000" dirty="0" smtClean="0"/>
              <a:t>    </a:t>
            </a:r>
            <a:r>
              <a:rPr lang="fr-FR" sz="2000" dirty="0" err="1" smtClean="0"/>
              <a:t>Actually</a:t>
            </a:r>
            <a:r>
              <a:rPr lang="fr-FR" sz="2000" dirty="0" smtClean="0"/>
              <a:t>, </a:t>
            </a:r>
            <a:r>
              <a:rPr lang="fr-FR" sz="2000" dirty="0" err="1" smtClean="0"/>
              <a:t>we</a:t>
            </a:r>
            <a:r>
              <a:rPr lang="fr-FR" sz="2000" dirty="0" smtClean="0"/>
              <a:t> are </a:t>
            </a:r>
            <a:r>
              <a:rPr lang="fr-FR" sz="2000" dirty="0" err="1" smtClean="0"/>
              <a:t>working</a:t>
            </a:r>
            <a:r>
              <a:rPr lang="fr-FR" sz="2000" dirty="0" smtClean="0"/>
              <a:t> on the </a:t>
            </a:r>
            <a:r>
              <a:rPr lang="fr-FR" sz="2000" dirty="0" err="1" smtClean="0"/>
              <a:t>G</a:t>
            </a:r>
            <a:r>
              <a:rPr lang="fr-FR" sz="2000" dirty="0" err="1" smtClean="0"/>
              <a:t>ruffalo</a:t>
            </a:r>
            <a:r>
              <a:rPr lang="fr-FR" sz="2000" dirty="0" smtClean="0"/>
              <a:t> </a:t>
            </a:r>
            <a:r>
              <a:rPr lang="fr-FR" sz="2000" dirty="0" smtClean="0"/>
              <a:t>and the </a:t>
            </a:r>
            <a:r>
              <a:rPr lang="fr-FR" sz="2000" dirty="0" err="1" smtClean="0"/>
              <a:t>G</a:t>
            </a:r>
            <a:r>
              <a:rPr lang="fr-FR" sz="2000" dirty="0" err="1" smtClean="0"/>
              <a:t>ruffalo’s</a:t>
            </a:r>
            <a:r>
              <a:rPr lang="fr-FR" sz="2000" dirty="0" smtClean="0"/>
              <a:t> </a:t>
            </a:r>
            <a:r>
              <a:rPr lang="fr-FR" sz="2000" dirty="0" err="1" smtClean="0"/>
              <a:t>child</a:t>
            </a:r>
            <a:r>
              <a:rPr lang="fr-FR" sz="2000" dirty="0" smtClean="0"/>
              <a:t> </a:t>
            </a:r>
            <a:r>
              <a:rPr lang="fr-FR" sz="2000" dirty="0" err="1" smtClean="0"/>
              <a:t>with</a:t>
            </a:r>
            <a:r>
              <a:rPr lang="fr-FR" sz="2000" dirty="0" smtClean="0"/>
              <a:t> the nursery </a:t>
            </a:r>
            <a:r>
              <a:rPr lang="fr-FR" sz="2000" dirty="0" err="1" smtClean="0"/>
              <a:t>school</a:t>
            </a:r>
            <a:r>
              <a:rPr lang="fr-FR" sz="2000" dirty="0" smtClean="0"/>
              <a:t> and 1st grade in </a:t>
            </a:r>
            <a:r>
              <a:rPr lang="fr-FR" sz="2000" dirty="0" err="1" smtClean="0"/>
              <a:t>primary</a:t>
            </a:r>
            <a:r>
              <a:rPr lang="fr-FR" sz="2000" dirty="0" smtClean="0"/>
              <a:t> </a:t>
            </a:r>
            <a:r>
              <a:rPr lang="fr-FR" sz="2000" dirty="0" err="1" smtClean="0"/>
              <a:t>school</a:t>
            </a:r>
            <a:r>
              <a:rPr lang="fr-FR" sz="2000" dirty="0" smtClean="0"/>
              <a:t>. </a:t>
            </a:r>
            <a:r>
              <a:rPr lang="fr-FR" sz="2000" dirty="0" err="1" smtClean="0"/>
              <a:t>W</a:t>
            </a:r>
            <a:r>
              <a:rPr lang="fr-FR" sz="2000" dirty="0" err="1" smtClean="0"/>
              <a:t>ith</a:t>
            </a:r>
            <a:r>
              <a:rPr lang="fr-FR" sz="2000" dirty="0" smtClean="0"/>
              <a:t> </a:t>
            </a:r>
            <a:r>
              <a:rPr lang="fr-FR" sz="2000" dirty="0" err="1" smtClean="0"/>
              <a:t>legos</a:t>
            </a:r>
            <a:r>
              <a:rPr lang="fr-FR" sz="2000" dirty="0" smtClean="0"/>
              <a:t> </a:t>
            </a:r>
            <a:r>
              <a:rPr lang="fr-FR" sz="2000" dirty="0" err="1" smtClean="0"/>
              <a:t>they</a:t>
            </a:r>
            <a:r>
              <a:rPr lang="fr-FR" sz="2000" dirty="0" smtClean="0"/>
              <a:t> have to </a:t>
            </a:r>
            <a:r>
              <a:rPr lang="fr-FR" sz="2000" dirty="0" err="1" smtClean="0"/>
              <a:t>recreate</a:t>
            </a:r>
            <a:r>
              <a:rPr lang="fr-FR" sz="2000" dirty="0" smtClean="0"/>
              <a:t> the story and the main </a:t>
            </a:r>
            <a:r>
              <a:rPr lang="fr-FR" sz="2000" dirty="0" err="1" smtClean="0"/>
              <a:t>characters</a:t>
            </a:r>
            <a:r>
              <a:rPr lang="fr-FR" sz="2000" dirty="0" smtClean="0"/>
              <a:t> </a:t>
            </a:r>
            <a:r>
              <a:rPr lang="fr-FR" sz="2000" dirty="0" err="1" smtClean="0"/>
              <a:t>before</a:t>
            </a:r>
            <a:r>
              <a:rPr lang="fr-FR" sz="2000" dirty="0" smtClean="0"/>
              <a:t> </a:t>
            </a:r>
            <a:r>
              <a:rPr lang="fr-FR" sz="2000" dirty="0" err="1" smtClean="0"/>
              <a:t>identifying</a:t>
            </a:r>
            <a:r>
              <a:rPr lang="fr-FR" sz="2000" dirty="0" smtClean="0"/>
              <a:t> </a:t>
            </a:r>
            <a:r>
              <a:rPr lang="fr-FR" sz="2000" dirty="0" err="1" smtClean="0"/>
              <a:t>them</a:t>
            </a:r>
            <a:r>
              <a:rPr lang="fr-FR" sz="2000" dirty="0" smtClean="0"/>
              <a:t>. </a:t>
            </a:r>
            <a:r>
              <a:rPr lang="fr-FR" sz="2000" dirty="0" err="1" smtClean="0"/>
              <a:t>T</a:t>
            </a:r>
            <a:r>
              <a:rPr lang="fr-FR" sz="2000" dirty="0" err="1" smtClean="0"/>
              <a:t>hen</a:t>
            </a:r>
            <a:r>
              <a:rPr lang="fr-FR" sz="2000" dirty="0" smtClean="0"/>
              <a:t>, </a:t>
            </a:r>
            <a:r>
              <a:rPr lang="fr-FR" sz="2000" dirty="0" err="1" smtClean="0"/>
              <a:t>they</a:t>
            </a:r>
            <a:r>
              <a:rPr lang="fr-FR" sz="2000" dirty="0" smtClean="0"/>
              <a:t> have to </a:t>
            </a:r>
            <a:r>
              <a:rPr lang="fr-FR" sz="2000" dirty="0" err="1" smtClean="0"/>
              <a:t>explain</a:t>
            </a:r>
            <a:r>
              <a:rPr lang="fr-FR" sz="2000" dirty="0" smtClean="0"/>
              <a:t> to the </a:t>
            </a:r>
            <a:r>
              <a:rPr lang="fr-FR" sz="2000" dirty="0" err="1" smtClean="0"/>
              <a:t>others</a:t>
            </a:r>
            <a:r>
              <a:rPr lang="fr-FR" sz="2000" dirty="0" smtClean="0"/>
              <a:t> </a:t>
            </a:r>
            <a:r>
              <a:rPr lang="fr-FR" sz="2000" dirty="0" err="1" smtClean="0"/>
              <a:t>why</a:t>
            </a:r>
            <a:r>
              <a:rPr lang="fr-FR" sz="2000" dirty="0" smtClean="0"/>
              <a:t> </a:t>
            </a:r>
            <a:r>
              <a:rPr lang="fr-FR" sz="2000" dirty="0" err="1" smtClean="0"/>
              <a:t>they</a:t>
            </a:r>
            <a:r>
              <a:rPr lang="fr-FR" sz="2000" dirty="0" smtClean="0"/>
              <a:t> chose </a:t>
            </a:r>
            <a:r>
              <a:rPr lang="fr-FR" sz="2000" dirty="0" err="1" smtClean="0"/>
              <a:t>this</a:t>
            </a:r>
            <a:r>
              <a:rPr lang="fr-FR" sz="2000" dirty="0" smtClean="0"/>
              <a:t> part of the story. </a:t>
            </a:r>
            <a:r>
              <a:rPr lang="fr-FR" sz="2000" dirty="0" smtClean="0"/>
              <a:t>The </a:t>
            </a:r>
            <a:r>
              <a:rPr lang="fr-FR" sz="2000" dirty="0" err="1" smtClean="0"/>
              <a:t>very</a:t>
            </a:r>
            <a:r>
              <a:rPr lang="fr-FR" sz="2000" dirty="0" smtClean="0"/>
              <a:t> </a:t>
            </a:r>
            <a:r>
              <a:rPr lang="fr-FR" sz="2000" dirty="0" err="1" smtClean="0"/>
              <a:t>young</a:t>
            </a:r>
            <a:r>
              <a:rPr lang="fr-FR" sz="2000" dirty="0" smtClean="0"/>
              <a:t> </a:t>
            </a:r>
            <a:r>
              <a:rPr lang="fr-FR" sz="2000" dirty="0" err="1" smtClean="0"/>
              <a:t>pupils</a:t>
            </a:r>
            <a:r>
              <a:rPr lang="fr-FR" sz="2000" dirty="0" smtClean="0"/>
              <a:t> are </a:t>
            </a:r>
            <a:r>
              <a:rPr lang="fr-FR" sz="2000" dirty="0" err="1" smtClean="0"/>
              <a:t>fascinated</a:t>
            </a:r>
            <a:r>
              <a:rPr lang="fr-FR" sz="2000" dirty="0" smtClean="0"/>
              <a:t> </a:t>
            </a:r>
            <a:r>
              <a:rPr lang="fr-FR" sz="2000" dirty="0" smtClean="0"/>
              <a:t>by </a:t>
            </a:r>
            <a:r>
              <a:rPr lang="fr-FR" sz="2000" dirty="0" err="1" smtClean="0"/>
              <a:t>this</a:t>
            </a:r>
            <a:r>
              <a:rPr lang="fr-FR" sz="2000" dirty="0" smtClean="0"/>
              <a:t> story </a:t>
            </a:r>
            <a:r>
              <a:rPr lang="fr-FR" sz="2000" dirty="0" err="1" smtClean="0"/>
              <a:t>because</a:t>
            </a:r>
            <a:r>
              <a:rPr lang="fr-FR" sz="2000" dirty="0" smtClean="0"/>
              <a:t> </a:t>
            </a:r>
            <a:r>
              <a:rPr lang="fr-FR" sz="2000" dirty="0" smtClean="0"/>
              <a:t> </a:t>
            </a:r>
            <a:r>
              <a:rPr lang="fr-FR" sz="2000" dirty="0" smtClean="0"/>
              <a:t>the </a:t>
            </a:r>
            <a:r>
              <a:rPr lang="fr-FR" sz="2000" dirty="0" err="1" smtClean="0"/>
              <a:t>G</a:t>
            </a:r>
            <a:r>
              <a:rPr lang="fr-FR" sz="2000" dirty="0" err="1" smtClean="0"/>
              <a:t>ruffalo</a:t>
            </a:r>
            <a:r>
              <a:rPr lang="fr-FR" sz="2000" dirty="0" smtClean="0"/>
              <a:t> </a:t>
            </a:r>
            <a:r>
              <a:rPr lang="fr-FR" sz="2000" dirty="0" err="1" smtClean="0"/>
              <a:t>frightens</a:t>
            </a:r>
            <a:r>
              <a:rPr lang="fr-FR" sz="2000" dirty="0" smtClean="0"/>
              <a:t> </a:t>
            </a:r>
            <a:r>
              <a:rPr lang="fr-FR" sz="2000" dirty="0" err="1" smtClean="0"/>
              <a:t>them</a:t>
            </a:r>
            <a:r>
              <a:rPr lang="fr-FR" sz="2000" dirty="0" smtClean="0"/>
              <a:t> </a:t>
            </a:r>
            <a:r>
              <a:rPr lang="fr-FR" sz="2000" dirty="0" smtClean="0"/>
              <a:t>. </a:t>
            </a:r>
            <a:r>
              <a:rPr lang="fr-FR" sz="2000" dirty="0" err="1" smtClean="0"/>
              <a:t>T</a:t>
            </a:r>
            <a:r>
              <a:rPr lang="fr-FR" sz="2000" dirty="0" err="1" smtClean="0"/>
              <a:t>hey</a:t>
            </a:r>
            <a:r>
              <a:rPr lang="fr-FR" sz="2000" dirty="0" smtClean="0"/>
              <a:t> </a:t>
            </a:r>
            <a:r>
              <a:rPr lang="fr-FR" sz="2000" dirty="0" err="1" smtClean="0"/>
              <a:t>enjoy</a:t>
            </a:r>
            <a:r>
              <a:rPr lang="fr-FR" sz="2000" dirty="0" smtClean="0"/>
              <a:t> </a:t>
            </a:r>
            <a:r>
              <a:rPr lang="fr-FR" sz="2000" dirty="0" err="1" smtClean="0"/>
              <a:t>so</a:t>
            </a:r>
            <a:r>
              <a:rPr lang="fr-FR" sz="2000" dirty="0" smtClean="0"/>
              <a:t> </a:t>
            </a:r>
            <a:r>
              <a:rPr lang="fr-FR" sz="2000" dirty="0" err="1" smtClean="0"/>
              <a:t>much</a:t>
            </a:r>
            <a:r>
              <a:rPr lang="fr-FR" sz="2000" dirty="0" smtClean="0"/>
              <a:t> </a:t>
            </a:r>
            <a:r>
              <a:rPr lang="fr-FR" sz="2000" dirty="0" err="1" smtClean="0"/>
              <a:t>that</a:t>
            </a:r>
            <a:r>
              <a:rPr lang="fr-FR" sz="2000" dirty="0" smtClean="0"/>
              <a:t> </a:t>
            </a:r>
            <a:r>
              <a:rPr lang="fr-FR" sz="2000" dirty="0" err="1" smtClean="0"/>
              <a:t>we</a:t>
            </a:r>
            <a:r>
              <a:rPr lang="fr-FR" sz="2000" dirty="0" smtClean="0"/>
              <a:t> </a:t>
            </a:r>
            <a:r>
              <a:rPr lang="fr-FR" sz="2000" dirty="0" err="1" smtClean="0"/>
              <a:t>often</a:t>
            </a:r>
            <a:r>
              <a:rPr lang="fr-FR" sz="2000" dirty="0" smtClean="0"/>
              <a:t> </a:t>
            </a:r>
            <a:r>
              <a:rPr lang="fr-FR" sz="2000" dirty="0" err="1" smtClean="0"/>
              <a:t>sing</a:t>
            </a:r>
            <a:r>
              <a:rPr lang="fr-FR" sz="2000" dirty="0" smtClean="0"/>
              <a:t> the </a:t>
            </a:r>
            <a:r>
              <a:rPr lang="fr-FR" sz="2000" dirty="0" err="1" smtClean="0"/>
              <a:t>gruffalo’s</a:t>
            </a:r>
            <a:r>
              <a:rPr lang="fr-FR" sz="2000" dirty="0" smtClean="0"/>
              <a:t> </a:t>
            </a:r>
            <a:r>
              <a:rPr lang="fr-FR" sz="2000" dirty="0" err="1" smtClean="0"/>
              <a:t>song</a:t>
            </a:r>
            <a:r>
              <a:rPr lang="fr-FR" sz="2000" dirty="0" smtClean="0"/>
              <a:t> ( </a:t>
            </a:r>
            <a:r>
              <a:rPr lang="fr-FR" sz="2000" dirty="0" err="1" smtClean="0"/>
              <a:t>found</a:t>
            </a:r>
            <a:r>
              <a:rPr lang="fr-FR" sz="2000" dirty="0" smtClean="0"/>
              <a:t> on </a:t>
            </a:r>
            <a:r>
              <a:rPr lang="fr-FR" sz="2000" dirty="0" err="1" smtClean="0"/>
              <a:t>you</a:t>
            </a:r>
            <a:r>
              <a:rPr lang="fr-FR" sz="2000" dirty="0" smtClean="0"/>
              <a:t> tube ) .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</a:t>
            </a:r>
            <a:br>
              <a:rPr lang="fr-FR" dirty="0" smtClean="0"/>
            </a:br>
            <a:endParaRPr lang="fr-FR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286" t="16674" r="15325" b="11013"/>
          <a:stretch/>
        </p:blipFill>
        <p:spPr>
          <a:xfrm>
            <a:off x="1463039" y="1156276"/>
            <a:ext cx="3540035" cy="242294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12" t="13996" r="12752" b="13996"/>
          <a:stretch/>
        </p:blipFill>
        <p:spPr>
          <a:xfrm>
            <a:off x="1201782" y="4300945"/>
            <a:ext cx="4062548" cy="19822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24" t="16063" r="17805" b="3662"/>
          <a:stretch/>
        </p:blipFill>
        <p:spPr>
          <a:xfrm>
            <a:off x="5989320" y="1156275"/>
            <a:ext cx="4186646" cy="279197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53" t="14138" r="21096"/>
          <a:stretch/>
        </p:blipFill>
        <p:spPr>
          <a:xfrm>
            <a:off x="6815545" y="4141699"/>
            <a:ext cx="2534195" cy="23007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44584" y="496387"/>
            <a:ext cx="10489473" cy="54864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3931920" y="571501"/>
            <a:ext cx="3853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rgbClr val="92D050"/>
                </a:solidFill>
              </a:rPr>
              <a:t>STICK MAN</a:t>
            </a:r>
            <a:endParaRPr lang="fr-FR" sz="3200" dirty="0">
              <a:solidFill>
                <a:srgbClr val="92D050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4020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>
                <a:solidFill>
                  <a:srgbClr val="92D050"/>
                </a:solidFill>
              </a:rPr>
              <a:t>GRUFFALO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9221" y="1776549"/>
            <a:ext cx="5599612" cy="4199709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7383" y="2281199"/>
            <a:ext cx="10698480" cy="3923658"/>
          </a:xfrm>
        </p:spPr>
        <p:txBody>
          <a:bodyPr>
            <a:normAutofit fontScale="85000" lnSpcReduction="20000"/>
          </a:bodyPr>
          <a:lstStyle/>
          <a:p>
            <a:r>
              <a:rPr lang="fr-FR" sz="2600" dirty="0" smtClean="0"/>
              <a:t> </a:t>
            </a:r>
            <a:r>
              <a:rPr lang="fr-FR" sz="2600" dirty="0" smtClean="0"/>
              <a:t>   For</a:t>
            </a:r>
            <a:r>
              <a:rPr lang="fr-FR" sz="2600" dirty="0" smtClean="0"/>
              <a:t> </a:t>
            </a:r>
            <a:r>
              <a:rPr lang="fr-FR" sz="2600" dirty="0" err="1" smtClean="0"/>
              <a:t>this</a:t>
            </a:r>
            <a:r>
              <a:rPr lang="fr-FR" sz="2600" dirty="0" smtClean="0"/>
              <a:t> </a:t>
            </a:r>
            <a:r>
              <a:rPr lang="fr-FR" sz="2600" dirty="0" err="1" smtClean="0"/>
              <a:t>project</a:t>
            </a:r>
            <a:r>
              <a:rPr lang="fr-FR" sz="2600" dirty="0" smtClean="0"/>
              <a:t> , </a:t>
            </a:r>
            <a:r>
              <a:rPr lang="fr-FR" sz="2600" dirty="0" err="1" smtClean="0"/>
              <a:t>only</a:t>
            </a:r>
            <a:r>
              <a:rPr lang="fr-FR" sz="2600" dirty="0" smtClean="0"/>
              <a:t> one class </a:t>
            </a:r>
            <a:r>
              <a:rPr lang="fr-FR" sz="2600" dirty="0" err="1" smtClean="0"/>
              <a:t>participated</a:t>
            </a:r>
            <a:r>
              <a:rPr lang="fr-FR" sz="2600" dirty="0" smtClean="0"/>
              <a:t>, the 5 th grade , the </a:t>
            </a:r>
            <a:r>
              <a:rPr lang="fr-FR" sz="2600" dirty="0" err="1" smtClean="0"/>
              <a:t>oldest</a:t>
            </a:r>
            <a:r>
              <a:rPr lang="fr-FR" sz="2600" dirty="0" smtClean="0"/>
              <a:t> of </a:t>
            </a:r>
            <a:r>
              <a:rPr lang="fr-FR" sz="2600" dirty="0" err="1" smtClean="0"/>
              <a:t>primary</a:t>
            </a:r>
            <a:r>
              <a:rPr lang="fr-FR" sz="2600" dirty="0" smtClean="0"/>
              <a:t> </a:t>
            </a:r>
            <a:r>
              <a:rPr lang="fr-FR" sz="2600" dirty="0" err="1" smtClean="0"/>
              <a:t>school</a:t>
            </a:r>
            <a:r>
              <a:rPr lang="fr-FR" sz="2600" dirty="0" smtClean="0"/>
              <a:t>. </a:t>
            </a:r>
            <a:r>
              <a:rPr lang="fr-FR" sz="2600" dirty="0" err="1" smtClean="0"/>
              <a:t>W</a:t>
            </a:r>
            <a:r>
              <a:rPr lang="fr-FR" sz="2600" dirty="0" err="1" smtClean="0"/>
              <a:t>e</a:t>
            </a:r>
            <a:r>
              <a:rPr lang="fr-FR" sz="2600" dirty="0" smtClean="0"/>
              <a:t> </a:t>
            </a:r>
            <a:r>
              <a:rPr lang="fr-FR" sz="2600" dirty="0" err="1" smtClean="0"/>
              <a:t>cut</a:t>
            </a:r>
            <a:r>
              <a:rPr lang="fr-FR" sz="2600" dirty="0" smtClean="0"/>
              <a:t> the class </a:t>
            </a:r>
            <a:r>
              <a:rPr lang="fr-FR" sz="2600" dirty="0" err="1" smtClean="0"/>
              <a:t>into</a:t>
            </a:r>
            <a:r>
              <a:rPr lang="fr-FR" sz="2600" dirty="0" smtClean="0"/>
              <a:t> 2 parts , one </a:t>
            </a:r>
            <a:r>
              <a:rPr lang="fr-FR" sz="2600" dirty="0" err="1" smtClean="0"/>
              <a:t>studied</a:t>
            </a:r>
            <a:r>
              <a:rPr lang="fr-FR" sz="2600" dirty="0" smtClean="0"/>
              <a:t> the </a:t>
            </a:r>
            <a:r>
              <a:rPr lang="fr-FR" sz="2600" dirty="0" err="1" smtClean="0"/>
              <a:t>text</a:t>
            </a:r>
            <a:r>
              <a:rPr lang="fr-FR" sz="2600" dirty="0" smtClean="0"/>
              <a:t> in </a:t>
            </a:r>
            <a:r>
              <a:rPr lang="fr-FR" sz="2600" dirty="0" smtClean="0"/>
              <a:t>E</a:t>
            </a:r>
            <a:r>
              <a:rPr lang="fr-FR" sz="2600" dirty="0" smtClean="0"/>
              <a:t>nglish </a:t>
            </a:r>
            <a:r>
              <a:rPr lang="fr-FR" sz="2600" dirty="0" smtClean="0"/>
              <a:t>and the </a:t>
            </a:r>
            <a:r>
              <a:rPr lang="fr-FR" sz="2600" dirty="0" err="1" smtClean="0"/>
              <a:t>other</a:t>
            </a:r>
            <a:r>
              <a:rPr lang="fr-FR" sz="2600" dirty="0" smtClean="0"/>
              <a:t> part in </a:t>
            </a:r>
            <a:r>
              <a:rPr lang="fr-FR" sz="2600" dirty="0" smtClean="0"/>
              <a:t>French</a:t>
            </a:r>
            <a:r>
              <a:rPr lang="fr-FR" sz="2600" dirty="0" smtClean="0"/>
              <a:t>. </a:t>
            </a:r>
            <a:r>
              <a:rPr lang="fr-FR" sz="2600" dirty="0" err="1" smtClean="0"/>
              <a:t>T</a:t>
            </a:r>
            <a:r>
              <a:rPr lang="fr-FR" sz="2600" dirty="0" err="1" smtClean="0"/>
              <a:t>hey</a:t>
            </a:r>
            <a:r>
              <a:rPr lang="fr-FR" sz="2600" dirty="0" smtClean="0"/>
              <a:t> </a:t>
            </a:r>
            <a:r>
              <a:rPr lang="fr-FR" sz="2600" dirty="0" err="1" smtClean="0"/>
              <a:t>also</a:t>
            </a:r>
            <a:r>
              <a:rPr lang="fr-FR" sz="2600" dirty="0" smtClean="0"/>
              <a:t> </a:t>
            </a:r>
            <a:r>
              <a:rPr lang="fr-FR" sz="2600" dirty="0" err="1" smtClean="0"/>
              <a:t>created</a:t>
            </a:r>
            <a:r>
              <a:rPr lang="fr-FR" sz="2600" dirty="0" smtClean="0"/>
              <a:t> the set and </a:t>
            </a:r>
            <a:r>
              <a:rPr lang="fr-FR" sz="2600" dirty="0" err="1" smtClean="0"/>
              <a:t>accessories</a:t>
            </a:r>
            <a:r>
              <a:rPr lang="fr-FR" sz="2600" dirty="0" smtClean="0"/>
              <a:t> for the 2 </a:t>
            </a:r>
            <a:r>
              <a:rPr lang="fr-FR" sz="2600" dirty="0" err="1" smtClean="0"/>
              <a:t>different</a:t>
            </a:r>
            <a:r>
              <a:rPr lang="fr-FR" sz="2600" dirty="0" smtClean="0"/>
              <a:t> </a:t>
            </a:r>
            <a:r>
              <a:rPr lang="fr-FR" sz="2600" dirty="0" err="1" smtClean="0"/>
              <a:t>planets</a:t>
            </a:r>
            <a:r>
              <a:rPr lang="fr-FR" sz="2600" dirty="0" smtClean="0"/>
              <a:t> .</a:t>
            </a:r>
            <a:br>
              <a:rPr lang="fr-FR" sz="2600" dirty="0" smtClean="0"/>
            </a:br>
            <a:r>
              <a:rPr lang="fr-FR" sz="2600" dirty="0" err="1" smtClean="0"/>
              <a:t>W</a:t>
            </a:r>
            <a:r>
              <a:rPr lang="fr-FR" sz="2600" dirty="0" err="1" smtClean="0"/>
              <a:t>e</a:t>
            </a:r>
            <a:r>
              <a:rPr lang="fr-FR" sz="2600" dirty="0" smtClean="0"/>
              <a:t> </a:t>
            </a:r>
            <a:r>
              <a:rPr lang="fr-FR" sz="2600" dirty="0" err="1" smtClean="0"/>
              <a:t>started</a:t>
            </a:r>
            <a:r>
              <a:rPr lang="fr-FR" sz="2600" dirty="0" smtClean="0"/>
              <a:t> to </a:t>
            </a:r>
            <a:r>
              <a:rPr lang="fr-FR" sz="2600" dirty="0" err="1" smtClean="0"/>
              <a:t>take</a:t>
            </a:r>
            <a:r>
              <a:rPr lang="fr-FR" sz="2600" dirty="0" smtClean="0"/>
              <a:t> </a:t>
            </a:r>
            <a:r>
              <a:rPr lang="fr-FR" sz="2600" dirty="0" err="1" smtClean="0"/>
              <a:t>pictures</a:t>
            </a:r>
            <a:r>
              <a:rPr lang="fr-FR" sz="2600" dirty="0" smtClean="0"/>
              <a:t> of the set </a:t>
            </a:r>
            <a:r>
              <a:rPr lang="fr-FR" sz="2600" dirty="0" err="1" smtClean="0"/>
              <a:t>while</a:t>
            </a:r>
            <a:r>
              <a:rPr lang="fr-FR" sz="2600" dirty="0" smtClean="0"/>
              <a:t> </a:t>
            </a:r>
            <a:r>
              <a:rPr lang="fr-FR" sz="2600" dirty="0" err="1" smtClean="0"/>
              <a:t>pupils</a:t>
            </a:r>
            <a:r>
              <a:rPr lang="fr-FR" sz="2600" dirty="0" smtClean="0"/>
              <a:t> </a:t>
            </a:r>
            <a:r>
              <a:rPr lang="fr-FR" sz="2600" dirty="0" err="1" smtClean="0"/>
              <a:t>animated</a:t>
            </a:r>
            <a:r>
              <a:rPr lang="fr-FR" sz="2600" dirty="0" smtClean="0"/>
              <a:t> the </a:t>
            </a:r>
            <a:r>
              <a:rPr lang="fr-FR" sz="2600" dirty="0" err="1" smtClean="0"/>
              <a:t>characters</a:t>
            </a:r>
            <a:r>
              <a:rPr lang="fr-FR" sz="2600" dirty="0" smtClean="0"/>
              <a:t> and the </a:t>
            </a:r>
            <a:r>
              <a:rPr lang="fr-FR" sz="2600" dirty="0" err="1" smtClean="0"/>
              <a:t>accessories</a:t>
            </a:r>
            <a:r>
              <a:rPr lang="fr-FR" sz="2600" dirty="0" smtClean="0"/>
              <a:t>.</a:t>
            </a:r>
            <a:br>
              <a:rPr lang="fr-FR" sz="2600" dirty="0" smtClean="0"/>
            </a:br>
            <a:r>
              <a:rPr lang="fr-FR" sz="2600" dirty="0" err="1" smtClean="0"/>
              <a:t>T</a:t>
            </a:r>
            <a:r>
              <a:rPr lang="fr-FR" sz="2600" dirty="0" err="1" smtClean="0"/>
              <a:t>hen</a:t>
            </a:r>
            <a:r>
              <a:rPr lang="fr-FR" sz="2600" dirty="0" smtClean="0"/>
              <a:t>, </a:t>
            </a:r>
            <a:r>
              <a:rPr lang="fr-FR" sz="2600" dirty="0" err="1" smtClean="0"/>
              <a:t>we</a:t>
            </a:r>
            <a:r>
              <a:rPr lang="fr-FR" sz="2600" dirty="0" smtClean="0"/>
              <a:t> </a:t>
            </a:r>
            <a:r>
              <a:rPr lang="fr-FR" sz="2600" dirty="0" err="1" smtClean="0"/>
              <a:t>recorded</a:t>
            </a:r>
            <a:r>
              <a:rPr lang="fr-FR" sz="2600" dirty="0" smtClean="0"/>
              <a:t> </a:t>
            </a:r>
            <a:r>
              <a:rPr lang="fr-FR" sz="2600" dirty="0" err="1" smtClean="0"/>
              <a:t>pupils</a:t>
            </a:r>
            <a:r>
              <a:rPr lang="fr-FR" sz="2600" dirty="0" smtClean="0"/>
              <a:t> </a:t>
            </a:r>
            <a:r>
              <a:rPr lang="fr-FR" sz="2600" dirty="0" err="1" smtClean="0"/>
              <a:t>performing</a:t>
            </a:r>
            <a:r>
              <a:rPr lang="fr-FR" sz="2600" dirty="0" smtClean="0"/>
              <a:t> </a:t>
            </a:r>
            <a:r>
              <a:rPr lang="fr-FR" sz="2600" dirty="0" err="1" smtClean="0"/>
              <a:t>their</a:t>
            </a:r>
            <a:r>
              <a:rPr lang="fr-FR" sz="2600" dirty="0" smtClean="0"/>
              <a:t> </a:t>
            </a:r>
            <a:r>
              <a:rPr lang="fr-FR" sz="2600" dirty="0" err="1" smtClean="0"/>
              <a:t>texts</a:t>
            </a:r>
            <a:r>
              <a:rPr lang="fr-FR" sz="2600" dirty="0" smtClean="0"/>
              <a:t>, and to finish , </a:t>
            </a:r>
            <a:r>
              <a:rPr lang="fr-FR" sz="2600" dirty="0" err="1" smtClean="0"/>
              <a:t>we</a:t>
            </a:r>
            <a:r>
              <a:rPr lang="fr-FR" sz="2600" dirty="0" smtClean="0"/>
              <a:t> put the </a:t>
            </a:r>
            <a:r>
              <a:rPr lang="fr-FR" sz="2600" dirty="0" err="1" smtClean="0"/>
              <a:t>recording</a:t>
            </a:r>
            <a:r>
              <a:rPr lang="fr-FR" sz="2600" dirty="0" smtClean="0"/>
              <a:t> on </a:t>
            </a:r>
            <a:r>
              <a:rPr lang="fr-FR" sz="2600" dirty="0" smtClean="0"/>
              <a:t> images.</a:t>
            </a:r>
            <a:r>
              <a:rPr lang="fr-FR" sz="2600" dirty="0" smtClean="0"/>
              <a:t/>
            </a:r>
            <a:br>
              <a:rPr lang="fr-FR" sz="2600" dirty="0" smtClean="0"/>
            </a:br>
            <a:r>
              <a:rPr lang="fr-FR" sz="2600" dirty="0" smtClean="0"/>
              <a:t>To </a:t>
            </a:r>
            <a:r>
              <a:rPr lang="fr-FR" sz="2600" dirty="0" err="1" smtClean="0"/>
              <a:t>conclude</a:t>
            </a:r>
            <a:r>
              <a:rPr lang="fr-FR" sz="2600" dirty="0" smtClean="0"/>
              <a:t> </a:t>
            </a:r>
            <a:r>
              <a:rPr lang="fr-FR" sz="2600" dirty="0" err="1" smtClean="0"/>
              <a:t>with</a:t>
            </a:r>
            <a:r>
              <a:rPr lang="fr-FR" sz="2600" dirty="0" smtClean="0"/>
              <a:t> the </a:t>
            </a:r>
            <a:r>
              <a:rPr lang="fr-FR" sz="2600" dirty="0" err="1" smtClean="0"/>
              <a:t>litlle</a:t>
            </a:r>
            <a:r>
              <a:rPr lang="fr-FR" sz="2600" dirty="0" smtClean="0"/>
              <a:t> </a:t>
            </a:r>
            <a:r>
              <a:rPr lang="fr-FR" sz="2600" dirty="0" smtClean="0"/>
              <a:t>prince, </a:t>
            </a:r>
            <a:r>
              <a:rPr lang="fr-FR" sz="2600" dirty="0" err="1" smtClean="0"/>
              <a:t>we</a:t>
            </a:r>
            <a:r>
              <a:rPr lang="fr-FR" sz="2600" dirty="0" smtClean="0"/>
              <a:t> </a:t>
            </a:r>
            <a:r>
              <a:rPr lang="fr-FR" sz="2600" dirty="0" err="1" smtClean="0"/>
              <a:t>asked</a:t>
            </a:r>
            <a:r>
              <a:rPr lang="fr-FR" sz="2600" dirty="0" smtClean="0"/>
              <a:t> the </a:t>
            </a:r>
            <a:r>
              <a:rPr lang="fr-FR" sz="2600" dirty="0" err="1" smtClean="0"/>
              <a:t>children</a:t>
            </a:r>
            <a:r>
              <a:rPr lang="fr-FR" sz="2600" dirty="0" smtClean="0"/>
              <a:t> to imagine the 8 th </a:t>
            </a:r>
            <a:r>
              <a:rPr lang="fr-FR" sz="2600" dirty="0" err="1" smtClean="0"/>
              <a:t>planet</a:t>
            </a:r>
            <a:r>
              <a:rPr lang="fr-FR" sz="2600" dirty="0" smtClean="0"/>
              <a:t> of the story. </a:t>
            </a:r>
            <a:r>
              <a:rPr lang="fr-FR" sz="2600" dirty="0" err="1" smtClean="0"/>
              <a:t>T</a:t>
            </a:r>
            <a:r>
              <a:rPr lang="fr-FR" sz="2600" dirty="0" err="1" smtClean="0"/>
              <a:t>hey</a:t>
            </a:r>
            <a:r>
              <a:rPr lang="fr-FR" sz="2600" dirty="0" smtClean="0"/>
              <a:t> </a:t>
            </a:r>
            <a:r>
              <a:rPr lang="fr-FR" sz="2600" dirty="0" err="1" smtClean="0"/>
              <a:t>wrote</a:t>
            </a:r>
            <a:r>
              <a:rPr lang="fr-FR" sz="2600" dirty="0" smtClean="0"/>
              <a:t> a short </a:t>
            </a:r>
            <a:r>
              <a:rPr lang="fr-FR" sz="2600" dirty="0" err="1" smtClean="0"/>
              <a:t>text</a:t>
            </a:r>
            <a:r>
              <a:rPr lang="fr-FR" sz="2600" dirty="0" smtClean="0"/>
              <a:t> </a:t>
            </a:r>
            <a:r>
              <a:rPr lang="fr-FR" sz="2600" dirty="0" err="1" smtClean="0"/>
              <a:t>where</a:t>
            </a:r>
            <a:r>
              <a:rPr lang="fr-FR" sz="2600" dirty="0" smtClean="0"/>
              <a:t> </a:t>
            </a:r>
            <a:r>
              <a:rPr lang="fr-FR" sz="2600" dirty="0" err="1" smtClean="0"/>
              <a:t>they</a:t>
            </a:r>
            <a:r>
              <a:rPr lang="fr-FR" sz="2600" dirty="0" smtClean="0"/>
              <a:t> </a:t>
            </a:r>
            <a:r>
              <a:rPr lang="fr-FR" sz="2600" dirty="0" err="1" smtClean="0"/>
              <a:t>described</a:t>
            </a:r>
            <a:r>
              <a:rPr lang="fr-FR" sz="2600" dirty="0" smtClean="0"/>
              <a:t> </a:t>
            </a:r>
            <a:r>
              <a:rPr lang="fr-FR" sz="2600" dirty="0" err="1" smtClean="0"/>
              <a:t>their</a:t>
            </a:r>
            <a:r>
              <a:rPr lang="fr-FR" sz="2600" dirty="0" smtClean="0"/>
              <a:t> </a:t>
            </a:r>
            <a:r>
              <a:rPr lang="fr-FR" sz="2600" dirty="0" err="1" smtClean="0"/>
              <a:t>imaginary</a:t>
            </a:r>
            <a:r>
              <a:rPr lang="fr-FR" sz="2600" dirty="0" smtClean="0"/>
              <a:t> </a:t>
            </a:r>
            <a:r>
              <a:rPr lang="fr-FR" sz="2600" dirty="0" err="1" smtClean="0"/>
              <a:t>planet</a:t>
            </a:r>
            <a:r>
              <a:rPr lang="fr-FR" sz="2600" dirty="0" smtClean="0"/>
              <a:t>. </a:t>
            </a:r>
            <a:r>
              <a:rPr lang="fr-FR" sz="2600" dirty="0" err="1" smtClean="0"/>
              <a:t>T</a:t>
            </a:r>
            <a:r>
              <a:rPr lang="fr-FR" sz="2600" dirty="0" err="1" smtClean="0"/>
              <a:t>hey</a:t>
            </a:r>
            <a:r>
              <a:rPr lang="fr-FR" sz="2600" dirty="0" smtClean="0"/>
              <a:t> </a:t>
            </a:r>
            <a:r>
              <a:rPr lang="fr-FR" sz="2600" dirty="0" err="1" smtClean="0"/>
              <a:t>illustrated</a:t>
            </a:r>
            <a:r>
              <a:rPr lang="fr-FR" sz="2600" dirty="0" smtClean="0"/>
              <a:t> </a:t>
            </a:r>
            <a:r>
              <a:rPr lang="fr-FR" sz="2600" dirty="0" err="1" smtClean="0"/>
              <a:t>their</a:t>
            </a:r>
            <a:r>
              <a:rPr lang="fr-FR" sz="2600" dirty="0" smtClean="0"/>
              <a:t> </a:t>
            </a:r>
            <a:r>
              <a:rPr lang="fr-FR" sz="2600" dirty="0" err="1" smtClean="0"/>
              <a:t>text</a:t>
            </a:r>
            <a:r>
              <a:rPr lang="fr-FR" sz="2600" dirty="0" smtClean="0"/>
              <a:t> </a:t>
            </a:r>
            <a:r>
              <a:rPr lang="fr-FR" sz="2600" dirty="0" err="1" smtClean="0"/>
              <a:t>with</a:t>
            </a:r>
            <a:r>
              <a:rPr lang="fr-FR" sz="2600" dirty="0" smtClean="0"/>
              <a:t> </a:t>
            </a:r>
            <a:r>
              <a:rPr lang="fr-FR" sz="2600" dirty="0" err="1" smtClean="0"/>
              <a:t>draws</a:t>
            </a:r>
            <a:r>
              <a:rPr lang="fr-FR" sz="2600" dirty="0" smtClean="0"/>
              <a:t>,</a:t>
            </a:r>
            <a:r>
              <a:rPr lang="fr-FR" sz="2600" dirty="0" smtClean="0"/>
              <a:t> </a:t>
            </a:r>
            <a:r>
              <a:rPr lang="fr-FR" sz="2600" dirty="0" err="1" smtClean="0"/>
              <a:t>it</a:t>
            </a:r>
            <a:r>
              <a:rPr lang="fr-FR" sz="2600" dirty="0" smtClean="0"/>
              <a:t> </a:t>
            </a:r>
            <a:r>
              <a:rPr lang="fr-FR" sz="2600" dirty="0" err="1" smtClean="0"/>
              <a:t>was</a:t>
            </a:r>
            <a:r>
              <a:rPr lang="fr-FR" sz="2600" dirty="0" smtClean="0"/>
              <a:t> a </a:t>
            </a:r>
            <a:r>
              <a:rPr lang="fr-FR" sz="2600" dirty="0" err="1" smtClean="0"/>
              <a:t>very</a:t>
            </a:r>
            <a:r>
              <a:rPr lang="fr-FR" sz="2600" dirty="0" smtClean="0"/>
              <a:t> good </a:t>
            </a:r>
            <a:r>
              <a:rPr lang="fr-FR" sz="2600" dirty="0" err="1" smtClean="0"/>
              <a:t>work</a:t>
            </a:r>
            <a:r>
              <a:rPr lang="fr-FR" sz="2600" dirty="0" smtClean="0"/>
              <a:t> </a:t>
            </a:r>
            <a:r>
              <a:rPr lang="fr-FR" sz="2600" dirty="0" err="1" smtClean="0"/>
              <a:t>mixing</a:t>
            </a:r>
            <a:r>
              <a:rPr lang="fr-FR" sz="2600" dirty="0" smtClean="0"/>
              <a:t> </a:t>
            </a:r>
            <a:r>
              <a:rPr lang="fr-FR" sz="2600" dirty="0" err="1" smtClean="0"/>
              <a:t>writing</a:t>
            </a:r>
            <a:r>
              <a:rPr lang="fr-FR" sz="2600" dirty="0" smtClean="0"/>
              <a:t> exercice and </a:t>
            </a:r>
            <a:r>
              <a:rPr lang="fr-FR" sz="2600" dirty="0" err="1" smtClean="0"/>
              <a:t>artcrafts</a:t>
            </a:r>
            <a:r>
              <a:rPr lang="fr-FR" sz="2600" dirty="0" smtClean="0"/>
              <a:t> .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5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 smtClean="0">
                <a:solidFill>
                  <a:srgbClr val="92D050"/>
                </a:solidFill>
              </a:rPr>
              <a:t>6.THE LITTLE PRINCE</a:t>
            </a:r>
            <a:endParaRPr lang="fr-FR" sz="3600" b="1" dirty="0">
              <a:solidFill>
                <a:srgbClr val="92D05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9" name="Picture 3" descr="C:\Users\magali\Desktop\photo 1 (2).JPG"/>
          <p:cNvPicPr>
            <a:picLocks noChangeAspect="1" noChangeArrowheads="1"/>
          </p:cNvPicPr>
          <p:nvPr/>
        </p:nvPicPr>
        <p:blipFill rotWithShape="1">
          <a:blip r:embed="rId2"/>
          <a:srcRect l="11792" t="9678" r="5035"/>
          <a:stretch/>
        </p:blipFill>
        <p:spPr bwMode="auto">
          <a:xfrm rot="5400000">
            <a:off x="518066" y="1184280"/>
            <a:ext cx="5394961" cy="4358821"/>
          </a:xfrm>
          <a:prstGeom prst="rect">
            <a:avLst/>
          </a:prstGeom>
          <a:noFill/>
        </p:spPr>
      </p:pic>
      <p:pic>
        <p:nvPicPr>
          <p:cNvPr id="4100" name="Picture 4" descr="C:\Users\magali\Desktop\photo 2 (2).JPG"/>
          <p:cNvPicPr>
            <a:picLocks noChangeAspect="1" noChangeArrowheads="1"/>
          </p:cNvPicPr>
          <p:nvPr/>
        </p:nvPicPr>
        <p:blipFill rotWithShape="1">
          <a:blip r:embed="rId3"/>
          <a:srcRect l="13322" t="13789" r="7607" b="7206"/>
          <a:stretch/>
        </p:blipFill>
        <p:spPr bwMode="auto">
          <a:xfrm rot="5400000">
            <a:off x="5547193" y="1480630"/>
            <a:ext cx="5560757" cy="4167051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agali\Desktop\photo 3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 rot="5400000">
            <a:off x="2198914" y="907937"/>
            <a:ext cx="6653347" cy="499001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10657" y="966651"/>
            <a:ext cx="6432732" cy="4824549"/>
          </a:xfrm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2697" y="1384663"/>
            <a:ext cx="11547566" cy="52512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A</a:t>
            </a:r>
            <a:r>
              <a:rPr lang="en-US" sz="2400" dirty="0" smtClean="0"/>
              <a:t>ll the education  team  enjoyed working on common projects at the same time such as, </a:t>
            </a:r>
            <a:r>
              <a:rPr lang="en-US" sz="2400" dirty="0" smtClean="0"/>
              <a:t>E</a:t>
            </a:r>
            <a:r>
              <a:rPr lang="en-US" sz="2400" dirty="0" smtClean="0"/>
              <a:t>uropean </a:t>
            </a:r>
            <a:r>
              <a:rPr lang="en-US" sz="2400" dirty="0" smtClean="0"/>
              <a:t>day, chocolate day, literature fair, </a:t>
            </a:r>
            <a:r>
              <a:rPr lang="en-US" sz="2400" dirty="0" smtClean="0"/>
              <a:t>C</a:t>
            </a:r>
            <a:r>
              <a:rPr lang="en-US" sz="2400" dirty="0" smtClean="0"/>
              <a:t>hristmas</a:t>
            </a:r>
            <a:r>
              <a:rPr lang="en-US" sz="2400" dirty="0" smtClean="0"/>
              <a:t>...</a:t>
            </a:r>
            <a:br>
              <a:rPr lang="en-US" sz="2400" dirty="0" smtClean="0"/>
            </a:br>
            <a:r>
              <a:rPr lang="en-US" sz="2400" dirty="0" smtClean="0"/>
              <a:t>Thanks </a:t>
            </a:r>
            <a:r>
              <a:rPr lang="en-US" sz="2400" dirty="0" smtClean="0"/>
              <a:t>to the </a:t>
            </a:r>
            <a:r>
              <a:rPr lang="en-US" sz="2400" dirty="0" smtClean="0"/>
              <a:t>blog, </a:t>
            </a:r>
            <a:r>
              <a:rPr lang="en-US" sz="2400" dirty="0" smtClean="0"/>
              <a:t>we could compare our works with our partners, share ideas, </a:t>
            </a:r>
            <a:r>
              <a:rPr lang="en-US" sz="2400" dirty="0" smtClean="0"/>
              <a:t>exchange </a:t>
            </a:r>
            <a:r>
              <a:rPr lang="en-US" sz="2400" dirty="0" smtClean="0"/>
              <a:t>methods like we did with the "</a:t>
            </a:r>
            <a:r>
              <a:rPr lang="en-US" sz="2400" dirty="0" err="1" smtClean="0"/>
              <a:t>cléments</a:t>
            </a:r>
            <a:r>
              <a:rPr lang="en-US" sz="2400" dirty="0" smtClean="0"/>
              <a:t>" .</a:t>
            </a:r>
            <a:br>
              <a:rPr lang="en-US" sz="2400" dirty="0" smtClean="0"/>
            </a:br>
            <a:r>
              <a:rPr lang="en-US" sz="2400" dirty="0" smtClean="0"/>
              <a:t>Many </a:t>
            </a:r>
            <a:r>
              <a:rPr lang="en-US" sz="2400" dirty="0" smtClean="0"/>
              <a:t>of us did not hesitate to get inspired by an activity posted on the blog and turn it according to the needs of the learning in </a:t>
            </a:r>
            <a:r>
              <a:rPr lang="en-US" sz="2400" dirty="0" err="1" smtClean="0"/>
              <a:t>M</a:t>
            </a:r>
            <a:r>
              <a:rPr lang="en-US" sz="2400" dirty="0" err="1" smtClean="0"/>
              <a:t>aths</a:t>
            </a:r>
            <a:r>
              <a:rPr lang="en-US" sz="2400" dirty="0" smtClean="0"/>
              <a:t> </a:t>
            </a:r>
            <a:r>
              <a:rPr lang="en-US" sz="2400" dirty="0" smtClean="0"/>
              <a:t>, </a:t>
            </a:r>
            <a:r>
              <a:rPr lang="en-US" sz="2400" dirty="0" smtClean="0"/>
              <a:t>Science </a:t>
            </a:r>
            <a:r>
              <a:rPr lang="en-US" sz="2400" dirty="0" smtClean="0"/>
              <a:t>or </a:t>
            </a:r>
            <a:r>
              <a:rPr lang="en-US" sz="2400" dirty="0" smtClean="0"/>
              <a:t>Grammar </a:t>
            </a:r>
            <a:r>
              <a:rPr lang="en-US" sz="2400" dirty="0" smtClean="0"/>
              <a:t>or </a:t>
            </a:r>
            <a:r>
              <a:rPr lang="en-US" sz="2400" dirty="0" smtClean="0"/>
              <a:t>Arts</a:t>
            </a:r>
            <a:r>
              <a:rPr lang="en-US" sz="2400" dirty="0" smtClean="0"/>
              <a:t>.</a:t>
            </a:r>
            <a:br>
              <a:rPr lang="en-US" sz="2400" dirty="0" smtClean="0"/>
            </a:br>
            <a:r>
              <a:rPr lang="en-US" sz="2400" dirty="0"/>
              <a:t>T</a:t>
            </a:r>
            <a:r>
              <a:rPr lang="en-US" sz="2400" dirty="0" smtClean="0"/>
              <a:t>rough </a:t>
            </a:r>
            <a:r>
              <a:rPr lang="en-US" sz="2400" dirty="0" smtClean="0"/>
              <a:t>CTST</a:t>
            </a:r>
            <a:r>
              <a:rPr lang="en-US" sz="2400" dirty="0" smtClean="0"/>
              <a:t>, </a:t>
            </a:r>
            <a:r>
              <a:rPr lang="en-US" sz="2400" dirty="0" smtClean="0"/>
              <a:t>articles showed us different ways of teaching with </a:t>
            </a:r>
            <a:r>
              <a:rPr lang="en-US" sz="2400" dirty="0" err="1" smtClean="0"/>
              <a:t>L</a:t>
            </a:r>
            <a:r>
              <a:rPr lang="en-US" sz="2400" dirty="0" err="1" smtClean="0"/>
              <a:t>egos</a:t>
            </a:r>
            <a:r>
              <a:rPr lang="en-US" sz="2400" dirty="0" smtClean="0"/>
              <a:t> </a:t>
            </a:r>
            <a:r>
              <a:rPr lang="en-US" sz="2400" dirty="0" smtClean="0"/>
              <a:t>or </a:t>
            </a:r>
            <a:r>
              <a:rPr lang="en-US" sz="2400" dirty="0" err="1" smtClean="0"/>
              <a:t>P</a:t>
            </a:r>
            <a:r>
              <a:rPr lang="en-US" sz="2400" dirty="0" err="1" smtClean="0"/>
              <a:t>laymos</a:t>
            </a:r>
            <a:r>
              <a:rPr lang="en-US" sz="2400" dirty="0" smtClean="0"/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This </a:t>
            </a:r>
            <a:r>
              <a:rPr lang="en-US" sz="2400" dirty="0" smtClean="0"/>
              <a:t>blog is a kind of catalogue where you can pick out information so it is really useful .</a:t>
            </a:r>
            <a:r>
              <a:rPr lang="en-US" dirty="0" smtClean="0"/>
              <a:t/>
            </a:r>
            <a:br>
              <a:rPr lang="en-US" dirty="0" smtClean="0"/>
            </a:br>
            <a:endParaRPr lang="fr-FR" dirty="0"/>
          </a:p>
        </p:txBody>
      </p:sp>
      <p:sp>
        <p:nvSpPr>
          <p:cNvPr id="5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92D050"/>
                </a:solidFill>
              </a:rPr>
              <a:t>7</a:t>
            </a:r>
            <a:r>
              <a:rPr lang="fr-FR" sz="3600" b="1" dirty="0" smtClean="0">
                <a:solidFill>
                  <a:srgbClr val="92D050"/>
                </a:solidFill>
              </a:rPr>
              <a:t>. OUR BEST IDEAS</a:t>
            </a:r>
            <a:endParaRPr lang="fr-FR" sz="3600" b="1" dirty="0">
              <a:solidFill>
                <a:srgbClr val="92D05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1737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07631" y="1852816"/>
            <a:ext cx="2780552" cy="3707403"/>
          </a:xfrm>
        </p:spPr>
      </p:pic>
      <p:sp>
        <p:nvSpPr>
          <p:cNvPr id="7" name="ZoneTexte 6"/>
          <p:cNvSpPr txBox="1"/>
          <p:nvPr/>
        </p:nvSpPr>
        <p:spPr>
          <a:xfrm>
            <a:off x="2808515" y="1031966"/>
            <a:ext cx="6779622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rgbClr val="92D050"/>
                </a:solidFill>
              </a:rPr>
              <a:t>CHOCOLATE DAY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7963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2808515" y="1059878"/>
            <a:ext cx="6779622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rgbClr val="92D050"/>
                </a:solidFill>
              </a:rPr>
              <a:t>EUROPEAN DAY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320" y="2259926"/>
            <a:ext cx="3857556" cy="2893167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7283" y="1737360"/>
            <a:ext cx="6426925" cy="4820194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3248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866" b="13991"/>
          <a:stretch/>
        </p:blipFill>
        <p:spPr>
          <a:xfrm>
            <a:off x="273978" y="2558701"/>
            <a:ext cx="5891691" cy="2966888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276" t="14894" r="13830"/>
          <a:stretch/>
        </p:blipFill>
        <p:spPr>
          <a:xfrm>
            <a:off x="6662056" y="2233748"/>
            <a:ext cx="4591533" cy="41931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54927" y="1502229"/>
            <a:ext cx="8347164" cy="7315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rgbClr val="92D050"/>
                </a:solidFill>
              </a:rPr>
              <a:t>THE CLEMENTS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0249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9715" y="2024743"/>
            <a:ext cx="10489474" cy="38511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2000" dirty="0" smtClean="0"/>
              <a:t>During those 3 years, we have conducted different </a:t>
            </a:r>
            <a:r>
              <a:rPr lang="en-US" sz="2000" dirty="0" smtClean="0"/>
              <a:t>common </a:t>
            </a:r>
            <a:r>
              <a:rPr lang="en-US" sz="2000" dirty="0" smtClean="0"/>
              <a:t>projects in team for </a:t>
            </a:r>
            <a:r>
              <a:rPr lang="en-US" sz="2000" dirty="0" smtClean="0"/>
              <a:t>E</a:t>
            </a:r>
            <a:r>
              <a:rPr lang="en-US" sz="2000" dirty="0" smtClean="0"/>
              <a:t>rasmus </a:t>
            </a:r>
            <a:r>
              <a:rPr lang="en-US" sz="2000" dirty="0" smtClean="0"/>
              <a:t>which offered </a:t>
            </a:r>
            <a:r>
              <a:rPr lang="en-US" sz="2000" dirty="0" smtClean="0"/>
              <a:t> </a:t>
            </a:r>
            <a:r>
              <a:rPr lang="en-US" sz="2000" dirty="0" smtClean="0"/>
              <a:t>the possibility to create more links with the teaching team ,and ,exchange ideas .</a:t>
            </a:r>
            <a:br>
              <a:rPr lang="en-US" sz="2000" dirty="0" smtClean="0"/>
            </a:br>
            <a:r>
              <a:rPr lang="en-US" sz="2000" dirty="0" smtClean="0"/>
              <a:t>A</a:t>
            </a:r>
            <a:r>
              <a:rPr lang="en-US" sz="2000" dirty="0" smtClean="0"/>
              <a:t>ll </a:t>
            </a:r>
            <a:r>
              <a:rPr lang="en-US" sz="2000" dirty="0" smtClean="0"/>
              <a:t>of us enjoyed working with </a:t>
            </a:r>
            <a:r>
              <a:rPr lang="en-US" sz="2000" dirty="0" err="1" smtClean="0"/>
              <a:t>P</a:t>
            </a:r>
            <a:r>
              <a:rPr lang="en-US" sz="2000" dirty="0" err="1" smtClean="0"/>
              <a:t>laymos</a:t>
            </a:r>
            <a:r>
              <a:rPr lang="en-US" sz="2000" dirty="0" smtClean="0"/>
              <a:t> </a:t>
            </a:r>
            <a:r>
              <a:rPr lang="en-US" sz="2000" dirty="0" smtClean="0"/>
              <a:t>or </a:t>
            </a:r>
            <a:r>
              <a:rPr lang="en-US" sz="2000" dirty="0" err="1" smtClean="0"/>
              <a:t>L</a:t>
            </a:r>
            <a:r>
              <a:rPr lang="en-US" sz="2000" dirty="0" err="1" smtClean="0"/>
              <a:t>egos</a:t>
            </a:r>
            <a:r>
              <a:rPr lang="en-US" sz="2000" dirty="0" smtClean="0"/>
              <a:t> </a:t>
            </a:r>
            <a:r>
              <a:rPr lang="en-US" sz="2000" dirty="0" smtClean="0"/>
              <a:t>and, today, some teachers always start or end their lessons with </a:t>
            </a:r>
            <a:r>
              <a:rPr lang="en-US" sz="2000" dirty="0" err="1" smtClean="0"/>
              <a:t>Legos</a:t>
            </a:r>
            <a:r>
              <a:rPr lang="en-US" sz="2000" dirty="0" smtClean="0"/>
              <a:t>, </a:t>
            </a:r>
            <a:r>
              <a:rPr lang="en-US" sz="2000" dirty="0" smtClean="0"/>
              <a:t>it has become an essential tool in topics like </a:t>
            </a:r>
            <a:r>
              <a:rPr lang="en-US" sz="2000" dirty="0" err="1" smtClean="0"/>
              <a:t>M</a:t>
            </a:r>
            <a:r>
              <a:rPr lang="en-US" sz="2000" dirty="0" err="1" smtClean="0"/>
              <a:t>aths</a:t>
            </a:r>
            <a:r>
              <a:rPr lang="en-US" sz="2000" dirty="0" smtClean="0"/>
              <a:t> </a:t>
            </a:r>
            <a:r>
              <a:rPr lang="en-US" sz="2000" dirty="0" smtClean="0"/>
              <a:t>or </a:t>
            </a:r>
            <a:r>
              <a:rPr lang="en-US" sz="2000" dirty="0" smtClean="0"/>
              <a:t>F</a:t>
            </a:r>
            <a:r>
              <a:rPr lang="en-US" sz="2000" dirty="0" smtClean="0"/>
              <a:t>rench</a:t>
            </a:r>
            <a:r>
              <a:rPr lang="en-US" sz="2000" dirty="0" smtClean="0"/>
              <a:t>.</a:t>
            </a:r>
            <a:br>
              <a:rPr lang="en-US" sz="2000" dirty="0" smtClean="0"/>
            </a:br>
            <a:r>
              <a:rPr lang="en-US" sz="2000" dirty="0" smtClean="0"/>
              <a:t>We </a:t>
            </a:r>
            <a:r>
              <a:rPr lang="en-US" sz="2000" dirty="0" smtClean="0"/>
              <a:t>realized that the use of </a:t>
            </a:r>
            <a:r>
              <a:rPr lang="en-US" sz="2000" dirty="0" err="1" smtClean="0"/>
              <a:t>L</a:t>
            </a:r>
            <a:r>
              <a:rPr lang="en-US" sz="2000" dirty="0" err="1" smtClean="0"/>
              <a:t>egos</a:t>
            </a:r>
            <a:r>
              <a:rPr lang="en-US" sz="2000" dirty="0" smtClean="0"/>
              <a:t> </a:t>
            </a:r>
            <a:r>
              <a:rPr lang="en-US" sz="2000" dirty="0" smtClean="0"/>
              <a:t>or </a:t>
            </a:r>
            <a:r>
              <a:rPr lang="en-US" sz="2000" dirty="0" err="1" smtClean="0"/>
              <a:t>P</a:t>
            </a:r>
            <a:r>
              <a:rPr lang="en-US" sz="2000" dirty="0" err="1" smtClean="0"/>
              <a:t>laymos</a:t>
            </a:r>
            <a:r>
              <a:rPr lang="en-US" sz="2000" dirty="0" smtClean="0"/>
              <a:t> </a:t>
            </a:r>
            <a:r>
              <a:rPr lang="en-US" sz="2000" dirty="0" smtClean="0"/>
              <a:t>make pupils more involved and offer them a better understanding and a bigger motivation.</a:t>
            </a:r>
            <a:br>
              <a:rPr lang="en-US" sz="2000" dirty="0" smtClean="0"/>
            </a:br>
            <a:r>
              <a:rPr lang="en-US" sz="2000" dirty="0" smtClean="0"/>
              <a:t>we certainly improved our way of teaching, we innovated, collaborated with partners and shared many universal topics like tolerance and always in order to serve the interest of our pupils.</a:t>
            </a:r>
            <a:endParaRPr lang="fr-FR" sz="2000" dirty="0"/>
          </a:p>
        </p:txBody>
      </p:sp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042701" y="878492"/>
            <a:ext cx="10191356" cy="1193886"/>
          </a:xfrm>
        </p:spPr>
        <p:txBody>
          <a:bodyPr/>
          <a:lstStyle/>
          <a:p>
            <a:r>
              <a:rPr lang="fr-FR" sz="3600" b="1" dirty="0">
                <a:solidFill>
                  <a:srgbClr val="92D050"/>
                </a:solidFill>
              </a:rPr>
              <a:t>8</a:t>
            </a:r>
            <a:r>
              <a:rPr lang="fr-FR" sz="3600" b="1" dirty="0" smtClean="0">
                <a:solidFill>
                  <a:srgbClr val="92D050"/>
                </a:solidFill>
              </a:rPr>
              <a:t>. CHANGES IN SCHOOL DURING THE PROJECT</a:t>
            </a:r>
            <a:endParaRPr lang="fr-FR" sz="3600" b="1" dirty="0">
              <a:solidFill>
                <a:srgbClr val="92D05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2864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>
                <a:solidFill>
                  <a:srgbClr val="92D050"/>
                </a:solidFill>
              </a:rPr>
              <a:t>LEARNING AND PLAYING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4870" y="1978818"/>
            <a:ext cx="4794409" cy="3595807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55226" y="2459445"/>
            <a:ext cx="4441372" cy="3331029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>
                <a:solidFill>
                  <a:srgbClr val="92D050"/>
                </a:solidFill>
              </a:rPr>
              <a:t>UNITED SCHOOL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6" name="Picture 2" descr="C:\Users\helene lanore\Pictures\2015_05_04-Sainte Therese\IMG_787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62450" y="1459130"/>
            <a:ext cx="6437859" cy="42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1469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>
                <a:solidFill>
                  <a:srgbClr val="92D050"/>
                </a:solidFill>
              </a:rPr>
              <a:t>UNITED EUROPE</a:t>
            </a:r>
            <a:endParaRPr lang="fr-FR" sz="2400" dirty="0">
              <a:solidFill>
                <a:srgbClr val="92D050"/>
              </a:solidFill>
            </a:endParaRPr>
          </a:p>
        </p:txBody>
      </p:sp>
      <p:pic>
        <p:nvPicPr>
          <p:cNvPr id="4" name="Picture 2" descr="C:\Users\helene lanore\Pictures\2015_05_04-Sainte Therese\IMG_776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650487" y="1387009"/>
            <a:ext cx="6023249" cy="4404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2" t="26686" r="10490" b="18457"/>
          <a:stretch/>
        </p:blipFill>
        <p:spPr bwMode="auto">
          <a:xfrm>
            <a:off x="10868297" y="339633"/>
            <a:ext cx="100584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2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Trebuchet MS"/>
        <a:ea typeface="Microsoft YaHei"/>
        <a:cs typeface=""/>
      </a:majorFont>
      <a:minorFont>
        <a:latin typeface="Trebuchet MS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Thème2</Template>
  <TotalTime>358</TotalTime>
  <Words>345</Words>
  <Application>Microsoft Office PowerPoint</Application>
  <PresentationFormat>Personnalisé</PresentationFormat>
  <Paragraphs>59</Paragraphs>
  <Slides>47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47</vt:i4>
      </vt:variant>
    </vt:vector>
  </HeadingPairs>
  <TitlesOfParts>
    <vt:vector size="49" baseType="lpstr">
      <vt:lpstr>Thème2</vt:lpstr>
      <vt:lpstr>Thème Office</vt:lpstr>
      <vt:lpstr>FRENCH BOOK ERASMUS</vt:lpstr>
      <vt:lpstr>1. OUR SCHOOL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GAMES ON THE PLAYGROUND</vt:lpstr>
      <vt:lpstr>Diapositive 12</vt:lpstr>
      <vt:lpstr>MUSIC</vt:lpstr>
      <vt:lpstr>ASM</vt:lpstr>
      <vt:lpstr>WRESTLING</vt:lpstr>
      <vt:lpstr>CIRCUS</vt:lpstr>
      <vt:lpstr>Diapositive 17</vt:lpstr>
      <vt:lpstr>2. WORKING WITH LEGO</vt:lpstr>
      <vt:lpstr>GRAMMAR WITH LEGOS</vt:lpstr>
      <vt:lpstr>GRAMMAR WITH LEGOS</vt:lpstr>
      <vt:lpstr>WRITING WITH LEGOS</vt:lpstr>
      <vt:lpstr>MATHS WITH LEGOS</vt:lpstr>
      <vt:lpstr>3.WORKING WITH PLAYMOBIL</vt:lpstr>
      <vt:lpstr>ARTCRAFTS</vt:lpstr>
      <vt:lpstr>Diapositive 25</vt:lpstr>
      <vt:lpstr>Diapositive 26</vt:lpstr>
      <vt:lpstr>Diapositive 27</vt:lpstr>
      <vt:lpstr>4.WORKING WITH SCHLEICH</vt:lpstr>
      <vt:lpstr>5. CHILDREN’S LITERATURE</vt:lpstr>
      <vt:lpstr>EXPOESIE</vt:lpstr>
      <vt:lpstr>Diapositive 31</vt:lpstr>
      <vt:lpstr>TALES </vt:lpstr>
      <vt:lpstr>Diapositive 33</vt:lpstr>
      <vt:lpstr>Diapositive 34</vt:lpstr>
      <vt:lpstr>GRUFFALO</vt:lpstr>
      <vt:lpstr>6.THE LITTLE PRINCE</vt:lpstr>
      <vt:lpstr>Diapositive 37</vt:lpstr>
      <vt:lpstr>Diapositive 38</vt:lpstr>
      <vt:lpstr>Diapositive 39</vt:lpstr>
      <vt:lpstr>7. OUR BEST IDEAS</vt:lpstr>
      <vt:lpstr>Diapositive 41</vt:lpstr>
      <vt:lpstr>Diapositive 42</vt:lpstr>
      <vt:lpstr>Diapositive 43</vt:lpstr>
      <vt:lpstr>8. CHANGES IN SCHOOL DURING THE PROJECT</vt:lpstr>
      <vt:lpstr>LEARNING AND PLAYING</vt:lpstr>
      <vt:lpstr>UNITED SCHOOL</vt:lpstr>
      <vt:lpstr>UNITED EUROPE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FRENCH BOOK ERASMUS</dc:title>
  <dc:creator>Ste-Thérèse</dc:creator>
  <cp:lastModifiedBy>Noé Cabezas</cp:lastModifiedBy>
  <cp:revision>49</cp:revision>
  <dcterms:created xsi:type="dcterms:W3CDTF">2017-03-07T08:37:43Z</dcterms:created>
  <dcterms:modified xsi:type="dcterms:W3CDTF">2017-04-27T19:35:04Z</dcterms:modified>
</cp:coreProperties>
</file>